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 id="2147483681" r:id="rId3"/>
    <p:sldMasterId id="2147483682" r:id="rId4"/>
    <p:sldMasterId id="2147483683" r:id="rId5"/>
    <p:sldMasterId id="2147483684" r:id="rId6"/>
  </p:sldMasterIdLst>
  <p:notesMasterIdLst>
    <p:notesMasterId r:id="rId95"/>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Lst>
  <p:sldSz cx="9144000" cy="6858000" type="screen4x3"/>
  <p:notesSz cx="6858000" cy="9144000"/>
  <p:embeddedFontLst>
    <p:embeddedFont>
      <p:font typeface="Open Sans" panose="020B0604020202020204" charset="0"/>
      <p:regular r:id="rId96"/>
      <p:bold r:id="rId97"/>
      <p:italic r:id="rId98"/>
      <p:boldItalic r:id="rId99"/>
    </p:embeddedFont>
    <p:embeddedFont>
      <p:font typeface="Consolas" panose="020B0609020204030204" pitchFamily="49" charset="0"/>
      <p:regular r:id="rId100"/>
      <p:bold r:id="rId101"/>
      <p:italic r:id="rId102"/>
      <p:boldItalic r:id="rId103"/>
    </p:embeddedFont>
    <p:embeddedFont>
      <p:font typeface="Open Sans ExtraBold" panose="020B0604020202020204" charset="0"/>
      <p:bold r:id="rId104"/>
      <p:boldItalic r:id="rId105"/>
    </p:embeddedFont>
    <p:embeddedFont>
      <p:font typeface="Open Sans SemiBold" panose="020B0604020202020204" charset="0"/>
      <p:regular r:id="rId106"/>
      <p:bold r:id="rId107"/>
      <p:italic r:id="rId108"/>
      <p:boldItalic r:id="rId109"/>
    </p:embeddedFont>
    <p:embeddedFont>
      <p:font typeface="Open Sans Light" panose="020B0604020202020204" charset="0"/>
      <p:regular r:id="rId110"/>
      <p:bold r:id="rId111"/>
      <p:italic r:id="rId112"/>
      <p:boldItalic r:id="rId113"/>
    </p:embeddedFont>
    <p:embeddedFont>
      <p:font typeface="Helvetica Neue Light" panose="020B0604020202020204" charset="0"/>
      <p:regular r:id="rId114"/>
      <p:bold r:id="rId115"/>
      <p:italic r:id="rId116"/>
      <p:boldItalic r:id="rId1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259" autoAdjust="0"/>
  </p:normalViewPr>
  <p:slideViewPr>
    <p:cSldViewPr snapToGrid="0">
      <p:cViewPr varScale="1">
        <p:scale>
          <a:sx n="53" d="100"/>
          <a:sy n="53" d="100"/>
        </p:scale>
        <p:origin x="23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font" Target="fonts/font22.fntdata"/><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font" Target="fonts/font17.fntdata"/><Relationship Id="rId16" Type="http://schemas.openxmlformats.org/officeDocument/2006/relationships/slide" Target="slides/slide10.xml"/><Relationship Id="rId107" Type="http://schemas.openxmlformats.org/officeDocument/2006/relationships/font" Target="fonts/font12.fntdata"/><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font" Target="fonts/font7.fntdata"/><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font" Target="fonts/font5.fntdata"/><Relationship Id="rId105" Type="http://schemas.openxmlformats.org/officeDocument/2006/relationships/font" Target="fonts/font10.fntdata"/><Relationship Id="rId113" Type="http://schemas.openxmlformats.org/officeDocument/2006/relationships/font" Target="fonts/font18.fntdata"/><Relationship Id="rId11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font" Target="fonts/font3.fntdata"/><Relationship Id="rId12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font" Target="fonts/font8.fntdata"/><Relationship Id="rId108" Type="http://schemas.openxmlformats.org/officeDocument/2006/relationships/font" Target="fonts/font13.fntdata"/><Relationship Id="rId116" Type="http://schemas.openxmlformats.org/officeDocument/2006/relationships/font" Target="fonts/font21.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font" Target="fonts/font1.fntdata"/><Relationship Id="rId11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font" Target="fonts/font11.fntdata"/><Relationship Id="rId114" Type="http://schemas.openxmlformats.org/officeDocument/2006/relationships/font" Target="fonts/font19.fntdata"/><Relationship Id="rId119"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font" Target="fonts/font14.fntdata"/><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font" Target="fonts/font15.fntdata"/><Relationship Id="rId115"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8237919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47daff872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47daff87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1669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4fe835b7a6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4fe835b7a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003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00afaf76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00afaf7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 is a Version Control System. It’s a tool to solve the problem of collaborating with multiple people. It works well if you’re collaborating on one file or a million files. Scalability!</a:t>
            </a:r>
            <a:endParaRPr/>
          </a:p>
        </p:txBody>
      </p:sp>
    </p:spTree>
    <p:extLst>
      <p:ext uri="{BB962C8B-B14F-4D97-AF65-F5344CB8AC3E}">
        <p14:creationId xmlns:p14="http://schemas.microsoft.com/office/powerpoint/2010/main" val="4141198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4fe835b7a6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4fe835b7a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643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4fe835b7a6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4fe835b7a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842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50a6938430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50a693843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202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0a6938430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0a693843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5569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4fe835b7a6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4fe835b7a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558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4fe835b7a6_0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4fe835b7a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132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4fe835b7a6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4fe835b7a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4570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4fe835b7a6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4fe835b7a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4054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e145680d1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e145680d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dirty="0">
                <a:solidFill>
                  <a:schemeClr val="dk1"/>
                </a:solidFill>
                <a:latin typeface="Open Sans"/>
                <a:ea typeface="Open Sans"/>
                <a:cs typeface="Open Sans"/>
                <a:sym typeface="Open Sans"/>
              </a:rPr>
              <a:t>What to Say:</a:t>
            </a:r>
            <a:endParaRPr sz="1800" b="1" dirty="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dirty="0">
                <a:solidFill>
                  <a:schemeClr val="dk1"/>
                </a:solidFill>
                <a:latin typeface="Open Sans"/>
                <a:ea typeface="Open Sans"/>
                <a:cs typeface="Open Sans"/>
                <a:sym typeface="Open Sans"/>
              </a:rPr>
              <a:t>Major League Hacking (MLH) events are meant to bring hackers together so they can learn, build, and share. </a:t>
            </a:r>
            <a:endParaRPr sz="1800" dirty="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dirty="0">
                <a:solidFill>
                  <a:schemeClr val="dk1"/>
                </a:solidFill>
                <a:latin typeface="Open Sans"/>
                <a:ea typeface="Open Sans"/>
                <a:cs typeface="Open Sans"/>
                <a:sym typeface="Open Sans"/>
              </a:rPr>
              <a:t>Give participants a brief overview of Major League Hacking (MLH).</a:t>
            </a:r>
            <a:endParaRPr sz="1800" dirty="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dirty="0">
                <a:solidFill>
                  <a:schemeClr val="dk1"/>
                </a:solidFill>
                <a:latin typeface="Open Sans"/>
                <a:ea typeface="Open Sans"/>
                <a:cs typeface="Open Sans"/>
                <a:sym typeface="Open Sans"/>
              </a:rPr>
              <a:t>Tell participants they can learn more at http://mlh.io/</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 sz="1800" b="1" dirty="0">
                <a:solidFill>
                  <a:schemeClr val="dk1"/>
                </a:solidFill>
                <a:latin typeface="Open Sans"/>
                <a:ea typeface="Open Sans"/>
                <a:cs typeface="Open Sans"/>
                <a:sym typeface="Open Sans"/>
              </a:rPr>
              <a:t>Example Talking Points:</a:t>
            </a:r>
            <a:endParaRPr sz="1800" b="1" dirty="0">
              <a:solidFill>
                <a:schemeClr val="dk1"/>
              </a:solidFill>
              <a:latin typeface="Open Sans"/>
              <a:ea typeface="Open Sans"/>
              <a:cs typeface="Open Sans"/>
              <a:sym typeface="Open Sans"/>
            </a:endParaRPr>
          </a:p>
          <a:p>
            <a:pPr marL="0" lvl="0" indent="0" algn="l" rtl="0">
              <a:spcBef>
                <a:spcPts val="0"/>
              </a:spcBef>
              <a:spcAft>
                <a:spcPts val="0"/>
              </a:spcAft>
              <a:buNone/>
            </a:pPr>
            <a:r>
              <a:rPr lang="en" sz="1800" dirty="0">
                <a:solidFill>
                  <a:schemeClr val="dk1"/>
                </a:solidFill>
                <a:latin typeface="Open Sans"/>
                <a:ea typeface="Open Sans"/>
                <a:cs typeface="Open Sans"/>
                <a:sym typeface="Open Sans"/>
              </a:rPr>
              <a:t>TODO</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 sz="1800" dirty="0">
                <a:solidFill>
                  <a:schemeClr val="dk1"/>
                </a:solidFill>
                <a:latin typeface="Open Sans"/>
                <a:ea typeface="Open Sans"/>
                <a:cs typeface="Open Sans"/>
                <a:sym typeface="Open Sans"/>
              </a:rPr>
              <a:t>Through Localhost MLH is rethinking technology education to reflect how hackers actually learn and how fast the industry moves.</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 sz="1800" dirty="0">
                <a:solidFill>
                  <a:schemeClr val="dk1"/>
                </a:solidFill>
                <a:latin typeface="Open Sans"/>
                <a:ea typeface="Open Sans"/>
                <a:cs typeface="Open Sans"/>
                <a:sym typeface="Open Sans"/>
              </a:rPr>
              <a:t>Here's some quick facts about MLH:</a:t>
            </a:r>
            <a:endParaRPr sz="1800" dirty="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dirty="0">
                <a:solidFill>
                  <a:schemeClr val="dk1"/>
                </a:solidFill>
                <a:latin typeface="Open Sans"/>
                <a:ea typeface="Open Sans"/>
                <a:cs typeface="Open Sans"/>
                <a:sym typeface="Open Sans"/>
              </a:rPr>
              <a:t>Each year, MLH supports over 65,000 hackers around the world at events they facilitate</a:t>
            </a:r>
            <a:endParaRPr sz="1800" dirty="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dirty="0">
                <a:solidFill>
                  <a:schemeClr val="dk1"/>
                </a:solidFill>
                <a:latin typeface="Open Sans"/>
                <a:ea typeface="Open Sans"/>
                <a:cs typeface="Open Sans"/>
                <a:sym typeface="Open Sans"/>
              </a:rPr>
              <a:t>Those students create more than 12,000 amazing projects together </a:t>
            </a:r>
            <a:endParaRPr sz="1800" dirty="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dirty="0">
                <a:solidFill>
                  <a:schemeClr val="dk1"/>
                </a:solidFill>
                <a:latin typeface="Open Sans"/>
                <a:ea typeface="Open Sans"/>
                <a:cs typeface="Open Sans"/>
                <a:sym typeface="Open Sans"/>
              </a:rPr>
              <a:t>MLH is a global organization that empowers hackers in more than 400 cities and growing every day</a:t>
            </a:r>
            <a:endParaRPr sz="18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781709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5954e99f6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55954e99f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4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425f61a0a3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425f61a0a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4436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00afaf766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00afaf76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358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0f3bae19d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0f3bae19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779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435e30ba92_0_4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435e30ba92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37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4fe835b7a6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4fe835b7a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088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4fe835b7a6_0_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4fe835b7a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904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4fe835b7a6_0_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4fe835b7a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782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4fe835b7a6_0_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4fe835b7a6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874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4fe835b7a6_0_1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4fe835b7a6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69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617583a02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617583a0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attendees we are going to check them in for the event</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Once attendees check in, they will receive an email with the items listed on the slide</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Attendees must check-in to get credit for attending this event</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Confirm that everyone has checked in by asking participants to give you a signal when they receive the email.</a:t>
            </a:r>
            <a:endParaRPr sz="180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644826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fe835b7a6_0_1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fe835b7a6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17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4fe835b7a6_0_1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4fe835b7a6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9664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4fe835b7a6_0_1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4fe835b7a6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5467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4fe835b7a6_0_1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4fe835b7a6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9791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549faa7c61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549faa7c6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0049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4aefd70b9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54aefd70b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gif, there is no text being replaced, so there’s no “original”.</a:t>
            </a:r>
            <a:endParaRPr/>
          </a:p>
          <a:p>
            <a:pPr marL="0" lvl="0" indent="0" algn="l" rtl="0">
              <a:spcBef>
                <a:spcPts val="0"/>
              </a:spcBef>
              <a:spcAft>
                <a:spcPts val="0"/>
              </a:spcAft>
              <a:buNone/>
            </a:pPr>
            <a:endParaRPr/>
          </a:p>
          <a:p>
            <a:pPr marL="0" lvl="0" indent="0" algn="l" rtl="0">
              <a:spcBef>
                <a:spcPts val="0"/>
              </a:spcBef>
              <a:spcAft>
                <a:spcPts val="0"/>
              </a:spcAft>
              <a:buNone/>
            </a:pPr>
            <a:r>
              <a:rPr lang="en"/>
              <a:t>You can ask for a volunteer to come up and help resolve conflicts. This might also be a good time to take break so you can resolve all the conflicts.</a:t>
            </a:r>
            <a:endParaRPr/>
          </a:p>
        </p:txBody>
      </p:sp>
    </p:spTree>
    <p:extLst>
      <p:ext uri="{BB962C8B-B14F-4D97-AF65-F5344CB8AC3E}">
        <p14:creationId xmlns:p14="http://schemas.microsoft.com/office/powerpoint/2010/main" val="1515808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4fe835b7a6_0_2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4fe835b7a6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9328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50a6938430_0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50a693843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746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425f61a0a3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425f61a0a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12787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4ff34eedb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4ff34eed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041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e145680d1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e145680d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1265672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4ff34eedb5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4ff34eedb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661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4ff34eedb5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4ff34eedb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71050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4ff34eedb5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4ff34eedb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28282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50a6938430_0_2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50a6938430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7950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4ff34eedb5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4ff34eedb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085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fe835b7a6_0_2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fe835b7a6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5489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508309319c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508309319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900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08309319c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08309319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5543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508309319c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508309319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7998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508309319c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508309319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881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25f61a0a3_0_2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425f61a0a3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6062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50a6938430_0_1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50a693843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GitHub combines some commands to make things less confusing.</a:t>
            </a:r>
            <a:endParaRPr/>
          </a:p>
          <a:p>
            <a:pPr marL="0" lvl="0" indent="0" algn="l" rtl="0">
              <a:spcBef>
                <a:spcPts val="0"/>
              </a:spcBef>
              <a:spcAft>
                <a:spcPts val="0"/>
              </a:spcAft>
              <a:buNone/>
            </a:pPr>
            <a:endParaRPr/>
          </a:p>
          <a:p>
            <a:pPr marL="0" lvl="0" indent="0" algn="l" rtl="0">
              <a:spcBef>
                <a:spcPts val="0"/>
              </a:spcBef>
              <a:spcAft>
                <a:spcPts val="0"/>
              </a:spcAft>
              <a:buNone/>
            </a:pPr>
            <a:r>
              <a:rPr lang="en"/>
              <a:t>Git is really complicated. It takes years to learn completely. However, you can be competent enough to Get Things Done with a few commands.</a:t>
            </a:r>
            <a:endParaRPr/>
          </a:p>
        </p:txBody>
      </p:sp>
    </p:spTree>
    <p:extLst>
      <p:ext uri="{BB962C8B-B14F-4D97-AF65-F5344CB8AC3E}">
        <p14:creationId xmlns:p14="http://schemas.microsoft.com/office/powerpoint/2010/main" val="3843505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50a6938430_0_1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50a693843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GitHub combines some commands to make things less confusing.</a:t>
            </a:r>
            <a:endParaRPr/>
          </a:p>
          <a:p>
            <a:pPr marL="0" lvl="0" indent="0" algn="l" rtl="0">
              <a:spcBef>
                <a:spcPts val="0"/>
              </a:spcBef>
              <a:spcAft>
                <a:spcPts val="0"/>
              </a:spcAft>
              <a:buNone/>
            </a:pPr>
            <a:endParaRPr/>
          </a:p>
          <a:p>
            <a:pPr marL="0" lvl="0" indent="0" algn="l" rtl="0">
              <a:spcBef>
                <a:spcPts val="0"/>
              </a:spcBef>
              <a:spcAft>
                <a:spcPts val="0"/>
              </a:spcAft>
              <a:buNone/>
            </a:pPr>
            <a:r>
              <a:rPr lang="en"/>
              <a:t>Git is really complicated. It takes years to learn completely. However, you can be competent enough to Get Things Done with a few commands.</a:t>
            </a:r>
            <a:endParaRPr/>
          </a:p>
        </p:txBody>
      </p:sp>
    </p:spTree>
    <p:extLst>
      <p:ext uri="{BB962C8B-B14F-4D97-AF65-F5344CB8AC3E}">
        <p14:creationId xmlns:p14="http://schemas.microsoft.com/office/powerpoint/2010/main" val="33704282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50f3bae19d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50f3bae19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GitHub combines some commands to make things less confusing.</a:t>
            </a:r>
            <a:endParaRPr/>
          </a:p>
          <a:p>
            <a:pPr marL="0" lvl="0" indent="0" algn="l" rtl="0">
              <a:spcBef>
                <a:spcPts val="0"/>
              </a:spcBef>
              <a:spcAft>
                <a:spcPts val="0"/>
              </a:spcAft>
              <a:buNone/>
            </a:pPr>
            <a:endParaRPr/>
          </a:p>
          <a:p>
            <a:pPr marL="0" lvl="0" indent="0" algn="l" rtl="0">
              <a:spcBef>
                <a:spcPts val="0"/>
              </a:spcBef>
              <a:spcAft>
                <a:spcPts val="0"/>
              </a:spcAft>
              <a:buNone/>
            </a:pPr>
            <a:r>
              <a:rPr lang="en"/>
              <a:t>Git is really complicated. It takes years to learn completely. However, you can be competent enough to Get Things Done with a few commands.</a:t>
            </a:r>
            <a:endParaRPr/>
          </a:p>
        </p:txBody>
      </p:sp>
    </p:spTree>
    <p:extLst>
      <p:ext uri="{BB962C8B-B14F-4D97-AF65-F5344CB8AC3E}">
        <p14:creationId xmlns:p14="http://schemas.microsoft.com/office/powerpoint/2010/main" val="31683572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55954e99f6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55954e99f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97452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549faa7c61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549faa7c6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three phases of git can be thought of as a typical desk setup. You move from writing without version control, to making a bundle of changes and then permanently storing those changes in a repository.</a:t>
            </a:r>
            <a:endParaRPr/>
          </a:p>
        </p:txBody>
      </p:sp>
    </p:spTree>
    <p:extLst>
      <p:ext uri="{BB962C8B-B14F-4D97-AF65-F5344CB8AC3E}">
        <p14:creationId xmlns:p14="http://schemas.microsoft.com/office/powerpoint/2010/main" val="26349749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5954e99f6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5954e99f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7987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549faa7c61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549faa7c6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commands, git add and git commit are how changes moves between stages.</a:t>
            </a:r>
            <a:endParaRPr/>
          </a:p>
        </p:txBody>
      </p:sp>
    </p:spTree>
    <p:extLst>
      <p:ext uri="{BB962C8B-B14F-4D97-AF65-F5344CB8AC3E}">
        <p14:creationId xmlns:p14="http://schemas.microsoft.com/office/powerpoint/2010/main" val="5736568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50a6938430_0_2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50a6938430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15545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508309319c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508309319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84344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50f3bae19d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50f3bae19d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685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fe835b7a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fe835b7a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4921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508309319c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508309319c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58004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508309319c_0_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508309319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8651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508309319c_0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508309319c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405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508309319c_0_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508309319c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2212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508309319c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508309319c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1972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508309319c_0_1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508309319c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01738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508309319c_0_1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508309319c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62034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508309319c_0_1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508309319c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02583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508309319c_0_1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508309319c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680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508309319c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508309319c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731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435e30ba92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435e30ba9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2486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508309319c_0_1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508309319c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1979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08309319c_0_1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508309319c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233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508309319c_0_2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508309319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234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508309319c_0_2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508309319c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4141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508309319c_0_2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508309319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370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508309319c_0_2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08309319c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use the suggested URL, you can skip the next slide.</a:t>
            </a:r>
            <a:endParaRPr/>
          </a:p>
        </p:txBody>
      </p:sp>
    </p:spTree>
    <p:extLst>
      <p:ext uri="{BB962C8B-B14F-4D97-AF65-F5344CB8AC3E}">
        <p14:creationId xmlns:p14="http://schemas.microsoft.com/office/powerpoint/2010/main" val="24534353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508309319c_0_2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508309319c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5396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508309319c_0_2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508309319c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1145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508309319c_0_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508309319c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3689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508309319c_0_2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508309319c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868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d7ca230bb_2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d7ca230bb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6138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508309319c_0_2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508309319c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4297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508309319c_0_2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508309319c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21464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425f61a0a3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425f61a0a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23970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425f61a0a3_0_2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425f61a0a3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9480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425f61a0a3_0_3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425f61a0a3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2033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425f61a0a3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425f61a0a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8531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4365f2b52f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4365f2b52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Do:</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Encourage participants to try these problems on their own. </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483997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47daff8720_0_3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47daff8720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7813939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50f3bae19d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50f3bae19d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401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0a6938430_0_2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0a693843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93392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
        <p:cNvGrpSpPr/>
        <p:nvPr/>
      </p:nvGrpSpPr>
      <p:grpSpPr>
        <a:xfrm>
          <a:off x="0" y="0"/>
          <a:ext cx="0" cy="0"/>
          <a:chOff x="0" y="0"/>
          <a:chExt cx="0" cy="0"/>
        </a:xfrm>
      </p:grpSpPr>
      <p:sp>
        <p:nvSpPr>
          <p:cNvPr id="7" name="Google Shape;7;p2"/>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8" name="Google Shape;8;p2"/>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9" name="Google Shape;9;p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 name="Google Shape;10;p2"/>
          <p:cNvSpPr txBox="1"/>
          <p:nvPr/>
        </p:nvSpPr>
        <p:spPr>
          <a:xfrm>
            <a:off x="4139850" y="91900"/>
            <a:ext cx="49509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How To Collaborate with GitHub</a:t>
            </a:r>
            <a:endParaRPr b="1">
              <a:solidFill>
                <a:srgbClr val="EAEAEA"/>
              </a:solidFill>
              <a:latin typeface="Open Sans"/>
              <a:ea typeface="Open Sans"/>
              <a:cs typeface="Open Sans"/>
              <a:sym typeface="Open Sans"/>
            </a:endParaRPr>
          </a:p>
        </p:txBody>
      </p:sp>
      <p:sp>
        <p:nvSpPr>
          <p:cNvPr id="11" name="Google Shape;11;p2"/>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2" name="Google Shape;12;p2"/>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13" name="Google Shape;13;p2"/>
          <p:cNvPicPr preferRelativeResize="0"/>
          <p:nvPr/>
        </p:nvPicPr>
        <p:blipFill>
          <a:blip r:embed="rId3">
            <a:alphaModFix/>
          </a:blip>
          <a:stretch>
            <a:fillRect/>
          </a:stretch>
        </p:blipFill>
        <p:spPr>
          <a:xfrm>
            <a:off x="2116625" y="123660"/>
            <a:ext cx="1042801" cy="2820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74"/>
        <p:cNvGrpSpPr/>
        <p:nvPr/>
      </p:nvGrpSpPr>
      <p:grpSpPr>
        <a:xfrm>
          <a:off x="0" y="0"/>
          <a:ext cx="0" cy="0"/>
          <a:chOff x="0" y="0"/>
          <a:chExt cx="0" cy="0"/>
        </a:xfrm>
      </p:grpSpPr>
      <p:sp>
        <p:nvSpPr>
          <p:cNvPr id="75" name="Google Shape;75;p12"/>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sp>
        <p:nvSpPr>
          <p:cNvPr id="79" name="Google Shape;79;p1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80" name="Google Shape;80;p14"/>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81" name="Google Shape;81;p14"/>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82" name="Google Shape;82;p1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83" name="Google Shape;83;p14"/>
          <p:cNvSpPr txBox="1"/>
          <p:nvPr/>
        </p:nvSpPr>
        <p:spPr>
          <a:xfrm>
            <a:off x="4282354" y="91913"/>
            <a:ext cx="4738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84" name="Google Shape;84;p14"/>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85" name="Google Shape;85;p14"/>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86"/>
        <p:cNvGrpSpPr/>
        <p:nvPr/>
      </p:nvGrpSpPr>
      <p:grpSpPr>
        <a:xfrm>
          <a:off x="0" y="0"/>
          <a:ext cx="0" cy="0"/>
          <a:chOff x="0" y="0"/>
          <a:chExt cx="0" cy="0"/>
        </a:xfrm>
      </p:grpSpPr>
      <p:sp>
        <p:nvSpPr>
          <p:cNvPr id="87" name="Google Shape;87;p1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88" name="Google Shape;88;p15"/>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89" name="Google Shape;89;p15"/>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90" name="Google Shape;90;p15"/>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5"/>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pic>
        <p:nvPicPr>
          <p:cNvPr id="92" name="Google Shape;92;p1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93" name="Google Shape;93;p15"/>
          <p:cNvSpPr txBox="1"/>
          <p:nvPr/>
        </p:nvSpPr>
        <p:spPr>
          <a:xfrm>
            <a:off x="4282354" y="91913"/>
            <a:ext cx="4738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94" name="Google Shape;94;p15"/>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95" name="Google Shape;95;p15"/>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96"/>
        <p:cNvGrpSpPr/>
        <p:nvPr/>
      </p:nvGrpSpPr>
      <p:grpSpPr>
        <a:xfrm>
          <a:off x="0" y="0"/>
          <a:ext cx="0" cy="0"/>
          <a:chOff x="0" y="0"/>
          <a:chExt cx="0" cy="0"/>
        </a:xfrm>
      </p:grpSpPr>
      <p:sp>
        <p:nvSpPr>
          <p:cNvPr id="97" name="Google Shape;97;p1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6"/>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99" name="Google Shape;99;p16"/>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100" name="Google Shape;100;p16"/>
          <p:cNvSpPr txBox="1"/>
          <p:nvPr/>
        </p:nvSpPr>
        <p:spPr>
          <a:xfrm>
            <a:off x="860100" y="8920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pestañale of Contents</a:t>
            </a:r>
            <a:endParaRPr sz="5200" b="1">
              <a:latin typeface="Open Sans"/>
              <a:ea typeface="Open Sans"/>
              <a:cs typeface="Open Sans"/>
              <a:sym typeface="Open Sans"/>
            </a:endParaRPr>
          </a:p>
        </p:txBody>
      </p:sp>
      <p:sp>
        <p:nvSpPr>
          <p:cNvPr id="101" name="Google Shape;101;p16"/>
          <p:cNvSpPr txBox="1"/>
          <p:nvPr/>
        </p:nvSpPr>
        <p:spPr>
          <a:xfrm>
            <a:off x="1775375" y="2289575"/>
            <a:ext cx="5707500" cy="290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Intro to Dapestañaases &amp; CockroachDB</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Start your first CockroachDB Cluster</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Scale an App </a:t>
            </a:r>
            <a:r>
              <a:rPr lang="en" sz="2400">
                <a:solidFill>
                  <a:schemeClr val="dk1"/>
                </a:solidFill>
                <a:latin typeface="Open Sans"/>
                <a:ea typeface="Open Sans"/>
                <a:cs typeface="Open Sans"/>
                <a:sym typeface="Open Sans"/>
              </a:rPr>
              <a:t>with CockroachDB</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102" name="Google Shape;102;p1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3" name="Google Shape;103;p16"/>
          <p:cNvSpPr txBox="1"/>
          <p:nvPr/>
        </p:nvSpPr>
        <p:spPr>
          <a:xfrm>
            <a:off x="4282354" y="91913"/>
            <a:ext cx="4738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104" name="Google Shape;104;p16"/>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105" name="Google Shape;105;p16"/>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06"/>
        <p:cNvGrpSpPr/>
        <p:nvPr/>
      </p:nvGrpSpPr>
      <p:grpSpPr>
        <a:xfrm>
          <a:off x="0" y="0"/>
          <a:ext cx="0" cy="0"/>
          <a:chOff x="0" y="0"/>
          <a:chExt cx="0" cy="0"/>
        </a:xfrm>
      </p:grpSpPr>
      <p:pic>
        <p:nvPicPr>
          <p:cNvPr id="107" name="Google Shape;107;p17"/>
          <p:cNvPicPr preferRelativeResize="0"/>
          <p:nvPr/>
        </p:nvPicPr>
        <p:blipFill rotWithShape="1">
          <a:blip r:embed="rId2">
            <a:alphaModFix/>
          </a:blip>
          <a:srcRect l="4530" r="3944"/>
          <a:stretch/>
        </p:blipFill>
        <p:spPr>
          <a:xfrm>
            <a:off x="-29997" y="-38100"/>
            <a:ext cx="9203975" cy="6934201"/>
          </a:xfrm>
          <a:prstGeom prst="rect">
            <a:avLst/>
          </a:prstGeom>
          <a:noFill/>
          <a:ln>
            <a:noFill/>
          </a:ln>
        </p:spPr>
      </p:pic>
      <p:sp>
        <p:nvSpPr>
          <p:cNvPr id="108" name="Google Shape;108;p17"/>
          <p:cNvSpPr/>
          <p:nvPr/>
        </p:nvSpPr>
        <p:spPr>
          <a:xfrm>
            <a:off x="-30000" y="-38100"/>
            <a:ext cx="9204000" cy="6934200"/>
          </a:xfrm>
          <a:prstGeom prst="rect">
            <a:avLst/>
          </a:prstGeom>
          <a:solidFill>
            <a:srgbClr val="353535">
              <a:alpha val="531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txBox="1"/>
          <p:nvPr/>
        </p:nvSpPr>
        <p:spPr>
          <a:xfrm>
            <a:off x="700638" y="2730250"/>
            <a:ext cx="7742700" cy="190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300" b="1">
                <a:solidFill>
                  <a:srgbClr val="EAEAEA"/>
                </a:solidFill>
                <a:latin typeface="Open Sans"/>
                <a:ea typeface="Open Sans"/>
                <a:cs typeface="Open Sans"/>
                <a:sym typeface="Open Sans"/>
              </a:rPr>
              <a:t>Building Scalable Apps </a:t>
            </a:r>
            <a:endParaRPr sz="5300" b="1">
              <a:solidFill>
                <a:srgbClr val="EAEAEA"/>
              </a:solidFill>
              <a:latin typeface="Open Sans"/>
              <a:ea typeface="Open Sans"/>
              <a:cs typeface="Open Sans"/>
              <a:sym typeface="Open Sans"/>
            </a:endParaRPr>
          </a:p>
          <a:p>
            <a:pPr marL="0" lvl="0" indent="0" algn="ctr" rtl="0">
              <a:spcBef>
                <a:spcPts val="0"/>
              </a:spcBef>
              <a:spcAft>
                <a:spcPts val="0"/>
              </a:spcAft>
              <a:buNone/>
            </a:pPr>
            <a:r>
              <a:rPr lang="en" sz="5300" b="1">
                <a:solidFill>
                  <a:srgbClr val="EAEAEA"/>
                </a:solidFill>
                <a:latin typeface="Open Sans"/>
                <a:ea typeface="Open Sans"/>
                <a:cs typeface="Open Sans"/>
                <a:sym typeface="Open Sans"/>
              </a:rPr>
              <a:t>with CockroachDB</a:t>
            </a:r>
            <a:endParaRPr sz="5300" b="1">
              <a:solidFill>
                <a:srgbClr val="EAEAEA"/>
              </a:solidFill>
              <a:latin typeface="Open Sans"/>
              <a:ea typeface="Open Sans"/>
              <a:cs typeface="Open Sans"/>
              <a:sym typeface="Open Sans"/>
            </a:endParaRPr>
          </a:p>
        </p:txBody>
      </p:sp>
      <p:sp>
        <p:nvSpPr>
          <p:cNvPr id="110" name="Google Shape;110;p17"/>
          <p:cNvSpPr/>
          <p:nvPr/>
        </p:nvSpPr>
        <p:spPr>
          <a:xfrm>
            <a:off x="3863100" y="2370372"/>
            <a:ext cx="1417800" cy="4218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111" name="Google Shape;111;p17"/>
          <p:cNvPicPr preferRelativeResize="0"/>
          <p:nvPr/>
        </p:nvPicPr>
        <p:blipFill>
          <a:blip r:embed="rId3">
            <a:alphaModFix/>
          </a:blip>
          <a:stretch>
            <a:fillRect/>
          </a:stretch>
        </p:blipFill>
        <p:spPr>
          <a:xfrm>
            <a:off x="152400" y="91875"/>
            <a:ext cx="1615275" cy="345675"/>
          </a:xfrm>
          <a:prstGeom prst="rect">
            <a:avLst/>
          </a:prstGeom>
          <a:noFill/>
          <a:ln>
            <a:noFill/>
          </a:ln>
        </p:spPr>
      </p:pic>
      <p:pic>
        <p:nvPicPr>
          <p:cNvPr id="112" name="Google Shape;112;p17"/>
          <p:cNvPicPr preferRelativeResize="0"/>
          <p:nvPr/>
        </p:nvPicPr>
        <p:blipFill>
          <a:blip r:embed="rId4">
            <a:alphaModFix/>
          </a:blip>
          <a:stretch>
            <a:fillRect/>
          </a:stretch>
        </p:blipFill>
        <p:spPr>
          <a:xfrm>
            <a:off x="2048523" y="123598"/>
            <a:ext cx="295525" cy="295525"/>
          </a:xfrm>
          <a:prstGeom prst="rect">
            <a:avLst/>
          </a:prstGeom>
          <a:noFill/>
          <a:ln>
            <a:noFill/>
          </a:ln>
        </p:spPr>
      </p:pic>
      <p:sp>
        <p:nvSpPr>
          <p:cNvPr id="113" name="Google Shape;113;p17"/>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14" name="Google Shape;114;p1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115"/>
        <p:cNvGrpSpPr/>
        <p:nvPr/>
      </p:nvGrpSpPr>
      <p:grpSpPr>
        <a:xfrm>
          <a:off x="0" y="0"/>
          <a:ext cx="0" cy="0"/>
          <a:chOff x="0" y="0"/>
          <a:chExt cx="0" cy="0"/>
        </a:xfrm>
      </p:grpSpPr>
      <p:sp>
        <p:nvSpPr>
          <p:cNvPr id="116" name="Google Shape;116;p18"/>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9"/>
        <p:cNvGrpSpPr/>
        <p:nvPr/>
      </p:nvGrpSpPr>
      <p:grpSpPr>
        <a:xfrm>
          <a:off x="0" y="0"/>
          <a:ext cx="0" cy="0"/>
          <a:chOff x="0" y="0"/>
          <a:chExt cx="0" cy="0"/>
        </a:xfrm>
      </p:grpSpPr>
      <p:sp>
        <p:nvSpPr>
          <p:cNvPr id="120" name="Google Shape;120;p20"/>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21" name="Google Shape;121;p20"/>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122" name="Google Shape;122;p2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23" name="Google Shape;123;p20"/>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24" name="Google Shape;124;p20"/>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125" name="Google Shape;125;p20"/>
          <p:cNvSpPr txBox="1"/>
          <p:nvPr/>
        </p:nvSpPr>
        <p:spPr>
          <a:xfrm>
            <a:off x="4258775" y="91900"/>
            <a:ext cx="4832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b="1">
                <a:solidFill>
                  <a:srgbClr val="EAEAEA"/>
                </a:solidFill>
                <a:latin typeface="Open Sans"/>
                <a:ea typeface="Open Sans"/>
                <a:cs typeface="Open Sans"/>
                <a:sym typeface="Open Sans"/>
              </a:rPr>
              <a:t>How To Collaborate on Code Projects with GitHub</a:t>
            </a:r>
            <a:endParaRPr b="1">
              <a:solidFill>
                <a:srgbClr val="EAEAEA"/>
              </a:solidFill>
              <a:latin typeface="Open Sans"/>
              <a:ea typeface="Open Sans"/>
              <a:cs typeface="Open Sans"/>
              <a:sym typeface="Open Sans"/>
            </a:endParaRPr>
          </a:p>
        </p:txBody>
      </p:sp>
      <p:pic>
        <p:nvPicPr>
          <p:cNvPr id="126" name="Google Shape;126;p20"/>
          <p:cNvPicPr preferRelativeResize="0"/>
          <p:nvPr/>
        </p:nvPicPr>
        <p:blipFill>
          <a:blip r:embed="rId3">
            <a:alphaModFix/>
          </a:blip>
          <a:stretch>
            <a:fillRect/>
          </a:stretch>
        </p:blipFill>
        <p:spPr>
          <a:xfrm>
            <a:off x="2116625" y="123660"/>
            <a:ext cx="1042801" cy="2820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127"/>
        <p:cNvGrpSpPr/>
        <p:nvPr/>
      </p:nvGrpSpPr>
      <p:grpSpPr>
        <a:xfrm>
          <a:off x="0" y="0"/>
          <a:ext cx="0" cy="0"/>
          <a:chOff x="0" y="0"/>
          <a:chExt cx="0" cy="0"/>
        </a:xfrm>
      </p:grpSpPr>
      <p:sp>
        <p:nvSpPr>
          <p:cNvPr id="128" name="Google Shape;128;p21"/>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129" name="Google Shape;129;p21"/>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 name="Google Shape;130;p21"/>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cxnSp>
        <p:nvCxnSpPr>
          <p:cNvPr id="131" name="Google Shape;131;p21"/>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132" name="Google Shape;132;p21"/>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133" name="Google Shape;133;p21"/>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134" name="Google Shape;134;p21"/>
          <p:cNvSpPr txBox="1"/>
          <p:nvPr/>
        </p:nvSpPr>
        <p:spPr>
          <a:xfrm>
            <a:off x="6025351" y="91900"/>
            <a:ext cx="2995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An Introduction to Quorum</a:t>
            </a:r>
            <a:r>
              <a:rPr lang="en" b="1" baseline="30000">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135" name="Google Shape;135;p21"/>
          <p:cNvSpPr txBox="1"/>
          <p:nvPr/>
        </p:nvSpPr>
        <p:spPr>
          <a:xfrm>
            <a:off x="1806763" y="91900"/>
            <a:ext cx="3453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a:t>
            </a:r>
            <a:endParaRPr sz="1800" b="1">
              <a:solidFill>
                <a:srgbClr val="FFFFFF"/>
              </a:solidFill>
              <a:latin typeface="Open Sans"/>
              <a:ea typeface="Open Sans"/>
              <a:cs typeface="Open Sans"/>
              <a:sym typeface="Open Sans"/>
            </a:endParaRPr>
          </a:p>
        </p:txBody>
      </p:sp>
      <p:pic>
        <p:nvPicPr>
          <p:cNvPr id="136" name="Google Shape;136;p21"/>
          <p:cNvPicPr preferRelativeResize="0"/>
          <p:nvPr/>
        </p:nvPicPr>
        <p:blipFill rotWithShape="1">
          <a:blip r:embed="rId3">
            <a:alphaModFix/>
          </a:blip>
          <a:srcRect b="18850"/>
          <a:stretch/>
        </p:blipFill>
        <p:spPr>
          <a:xfrm>
            <a:off x="2034925" y="48275"/>
            <a:ext cx="1771650" cy="432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37"/>
        <p:cNvGrpSpPr/>
        <p:nvPr/>
      </p:nvGrpSpPr>
      <p:grpSpPr>
        <a:xfrm>
          <a:off x="0" y="0"/>
          <a:ext cx="0" cy="0"/>
          <a:chOff x="0" y="0"/>
          <a:chExt cx="0" cy="0"/>
        </a:xfrm>
      </p:grpSpPr>
      <p:sp>
        <p:nvSpPr>
          <p:cNvPr id="138" name="Google Shape;138;p22"/>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22"/>
          <p:cNvSpPr txBox="1"/>
          <p:nvPr/>
        </p:nvSpPr>
        <p:spPr>
          <a:xfrm>
            <a:off x="860100" y="11206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140" name="Google Shape;140;p22"/>
          <p:cNvSpPr txBox="1"/>
          <p:nvPr/>
        </p:nvSpPr>
        <p:spPr>
          <a:xfrm>
            <a:off x="1955550" y="2277550"/>
            <a:ext cx="5607900" cy="3948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Introduction to Quorum</a:t>
            </a:r>
            <a:r>
              <a:rPr lang="en" sz="2400" baseline="30000">
                <a:latin typeface="Open Sans"/>
                <a:ea typeface="Open Sans"/>
                <a:cs typeface="Open Sans"/>
                <a:sym typeface="Open Sans"/>
              </a:rPr>
              <a:t>®</a:t>
            </a:r>
            <a:r>
              <a:rPr lang="en" sz="2400">
                <a:latin typeface="Open Sans"/>
                <a:ea typeface="Open Sans"/>
                <a:cs typeface="Open Sans"/>
                <a:sym typeface="Open Sans"/>
              </a:rPr>
              <a:t> </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Setting Up Your Environment</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Run Quorum</a:t>
            </a:r>
            <a:r>
              <a:rPr lang="en" sz="2400" baseline="30000">
                <a:solidFill>
                  <a:schemeClr val="dk1"/>
                </a:solidFill>
                <a:latin typeface="Open Sans"/>
                <a:ea typeface="Open Sans"/>
                <a:cs typeface="Open Sans"/>
                <a:sym typeface="Open Sans"/>
              </a:rPr>
              <a:t>®</a:t>
            </a:r>
            <a:r>
              <a:rPr lang="en" sz="2400">
                <a:solidFill>
                  <a:schemeClr val="dk1"/>
                </a:solidFill>
                <a:latin typeface="Open Sans"/>
                <a:ea typeface="Open Sans"/>
                <a:cs typeface="Open Sans"/>
                <a:sym typeface="Open Sans"/>
              </a:rPr>
              <a:t> &amp; The Marketplace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Solidity &amp; Smart Contracts</a:t>
            </a:r>
            <a:endParaRPr sz="2400">
              <a:solidFill>
                <a:schemeClr val="dk1"/>
              </a:solidFill>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Next Steps</a:t>
            </a:r>
            <a:endParaRPr sz="2400">
              <a:latin typeface="Open Sans"/>
              <a:ea typeface="Open Sans"/>
              <a:cs typeface="Open Sans"/>
              <a:sym typeface="Open Sans"/>
            </a:endParaRPr>
          </a:p>
        </p:txBody>
      </p:sp>
      <p:cxnSp>
        <p:nvCxnSpPr>
          <p:cNvPr id="141" name="Google Shape;141;p22"/>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142" name="Google Shape;142;p22"/>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143" name="Google Shape;143;p22"/>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144" name="Google Shape;144;p22"/>
          <p:cNvSpPr txBox="1"/>
          <p:nvPr/>
        </p:nvSpPr>
        <p:spPr>
          <a:xfrm>
            <a:off x="6025351" y="91900"/>
            <a:ext cx="2995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An Introduction to Quorum</a:t>
            </a:r>
            <a:r>
              <a:rPr lang="en" b="1" baseline="30000">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145" name="Google Shape;145;p22"/>
          <p:cNvSpPr txBox="1"/>
          <p:nvPr/>
        </p:nvSpPr>
        <p:spPr>
          <a:xfrm>
            <a:off x="1806763" y="91900"/>
            <a:ext cx="3453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a:t>
            </a:r>
            <a:endParaRPr sz="1800" b="1">
              <a:solidFill>
                <a:srgbClr val="FFFFFF"/>
              </a:solidFill>
              <a:latin typeface="Open Sans"/>
              <a:ea typeface="Open Sans"/>
              <a:cs typeface="Open Sans"/>
              <a:sym typeface="Open Sans"/>
            </a:endParaRPr>
          </a:p>
        </p:txBody>
      </p:sp>
      <p:pic>
        <p:nvPicPr>
          <p:cNvPr id="146" name="Google Shape;146;p22"/>
          <p:cNvPicPr preferRelativeResize="0"/>
          <p:nvPr/>
        </p:nvPicPr>
        <p:blipFill rotWithShape="1">
          <a:blip r:embed="rId3">
            <a:alphaModFix/>
          </a:blip>
          <a:srcRect b="18850"/>
          <a:stretch/>
        </p:blipFill>
        <p:spPr>
          <a:xfrm>
            <a:off x="2034925" y="48275"/>
            <a:ext cx="1771650" cy="4328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47"/>
        <p:cNvGrpSpPr/>
        <p:nvPr/>
      </p:nvGrpSpPr>
      <p:grpSpPr>
        <a:xfrm>
          <a:off x="0" y="0"/>
          <a:ext cx="0" cy="0"/>
          <a:chOff x="0" y="0"/>
          <a:chExt cx="0" cy="0"/>
        </a:xfrm>
      </p:grpSpPr>
      <p:pic>
        <p:nvPicPr>
          <p:cNvPr id="148" name="Google Shape;148;p23"/>
          <p:cNvPicPr preferRelativeResize="0"/>
          <p:nvPr/>
        </p:nvPicPr>
        <p:blipFill rotWithShape="1">
          <a:blip r:embed="rId2">
            <a:alphaModFix/>
          </a:blip>
          <a:srcRect l="15934" r="11601"/>
          <a:stretch/>
        </p:blipFill>
        <p:spPr>
          <a:xfrm>
            <a:off x="0" y="0"/>
            <a:ext cx="9144000" cy="6858000"/>
          </a:xfrm>
          <a:prstGeom prst="rect">
            <a:avLst/>
          </a:prstGeom>
          <a:noFill/>
          <a:ln>
            <a:noFill/>
          </a:ln>
        </p:spPr>
      </p:pic>
      <p:sp>
        <p:nvSpPr>
          <p:cNvPr id="149" name="Google Shape;149;p23"/>
          <p:cNvSpPr/>
          <p:nvPr/>
        </p:nvSpPr>
        <p:spPr>
          <a:xfrm>
            <a:off x="-12" y="0"/>
            <a:ext cx="9144000" cy="6858000"/>
          </a:xfrm>
          <a:prstGeom prst="rect">
            <a:avLst/>
          </a:prstGeom>
          <a:solidFill>
            <a:srgbClr val="353535">
              <a:alpha val="553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txBox="1"/>
          <p:nvPr/>
        </p:nvSpPr>
        <p:spPr>
          <a:xfrm>
            <a:off x="403350" y="1980138"/>
            <a:ext cx="8337300" cy="387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EAEAEA"/>
                </a:solidFill>
                <a:latin typeface="Open Sans"/>
                <a:ea typeface="Open Sans"/>
                <a:cs typeface="Open Sans"/>
                <a:sym typeface="Open Sans"/>
              </a:rPr>
              <a:t>Blockchain Basics: </a:t>
            </a:r>
            <a:endParaRPr sz="4500">
              <a:solidFill>
                <a:srgbClr val="EAEAEA"/>
              </a:solidFill>
              <a:latin typeface="Open Sans"/>
              <a:ea typeface="Open Sans"/>
              <a:cs typeface="Open Sans"/>
              <a:sym typeface="Open Sans"/>
            </a:endParaRPr>
          </a:p>
          <a:p>
            <a:pPr marL="0" lvl="0" indent="0" algn="ctr" rtl="0">
              <a:spcBef>
                <a:spcPts val="0"/>
              </a:spcBef>
              <a:spcAft>
                <a:spcPts val="0"/>
              </a:spcAft>
              <a:buNone/>
            </a:pPr>
            <a:endParaRPr sz="1200">
              <a:solidFill>
                <a:srgbClr val="EAEAEA"/>
              </a:solidFill>
              <a:latin typeface="Open Sans"/>
              <a:ea typeface="Open Sans"/>
              <a:cs typeface="Open Sans"/>
              <a:sym typeface="Open Sans"/>
            </a:endParaRPr>
          </a:p>
          <a:p>
            <a:pPr marL="0" lvl="0" indent="0" algn="ctr" rtl="0">
              <a:spcBef>
                <a:spcPts val="0"/>
              </a:spcBef>
              <a:spcAft>
                <a:spcPts val="0"/>
              </a:spcAft>
              <a:buNone/>
            </a:pPr>
            <a:r>
              <a:rPr lang="en" sz="4500">
                <a:solidFill>
                  <a:srgbClr val="EAEAEA"/>
                </a:solidFill>
                <a:latin typeface="Open Sans"/>
                <a:ea typeface="Open Sans"/>
                <a:cs typeface="Open Sans"/>
                <a:sym typeface="Open Sans"/>
              </a:rPr>
              <a:t>An Introduction to Quorum</a:t>
            </a:r>
            <a:r>
              <a:rPr lang="en" sz="4500" baseline="30000">
                <a:solidFill>
                  <a:srgbClr val="EAEAEA"/>
                </a:solidFill>
                <a:latin typeface="Open Sans"/>
                <a:ea typeface="Open Sans"/>
                <a:cs typeface="Open Sans"/>
                <a:sym typeface="Open Sans"/>
              </a:rPr>
              <a:t>®</a:t>
            </a:r>
            <a:r>
              <a:rPr lang="en" sz="4500">
                <a:solidFill>
                  <a:srgbClr val="EAEAEA"/>
                </a:solidFill>
                <a:latin typeface="Open Sans"/>
                <a:ea typeface="Open Sans"/>
                <a:cs typeface="Open Sans"/>
                <a:sym typeface="Open Sans"/>
              </a:rPr>
              <a:t>, created by J.P. Morgan</a:t>
            </a:r>
            <a:endParaRPr sz="4500">
              <a:solidFill>
                <a:srgbClr val="EAEAEA"/>
              </a:solidFill>
              <a:latin typeface="Open Sans"/>
              <a:ea typeface="Open Sans"/>
              <a:cs typeface="Open Sans"/>
              <a:sym typeface="Open Sans"/>
            </a:endParaRPr>
          </a:p>
        </p:txBody>
      </p:sp>
      <p:sp>
        <p:nvSpPr>
          <p:cNvPr id="151" name="Google Shape;151;p23"/>
          <p:cNvSpPr txBox="1"/>
          <p:nvPr/>
        </p:nvSpPr>
        <p:spPr>
          <a:xfrm>
            <a:off x="8354450" y="6524500"/>
            <a:ext cx="675600" cy="25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latin typeface="Open Sans"/>
                <a:ea typeface="Open Sans"/>
                <a:cs typeface="Open Sans"/>
                <a:sym typeface="Open Sans"/>
              </a:rPr>
              <a:t>v.0.0.2</a:t>
            </a:r>
            <a:endParaRPr sz="1000">
              <a:solidFill>
                <a:schemeClr val="lt1"/>
              </a:solidFill>
              <a:latin typeface="Open Sans"/>
              <a:ea typeface="Open Sans"/>
              <a:cs typeface="Open Sans"/>
              <a:sym typeface="Open Sans"/>
            </a:endParaRPr>
          </a:p>
        </p:txBody>
      </p:sp>
      <p:sp>
        <p:nvSpPr>
          <p:cNvPr id="152" name="Google Shape;152;p23"/>
          <p:cNvSpPr/>
          <p:nvPr/>
        </p:nvSpPr>
        <p:spPr>
          <a:xfrm>
            <a:off x="3623499" y="1040279"/>
            <a:ext cx="418200" cy="418200"/>
          </a:xfrm>
          <a:prstGeom prst="rect">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sp>
        <p:nvSpPr>
          <p:cNvPr id="153" name="Google Shape;153;p23"/>
          <p:cNvSpPr/>
          <p:nvPr/>
        </p:nvSpPr>
        <p:spPr>
          <a:xfrm rot="5400000">
            <a:off x="4317212" y="645319"/>
            <a:ext cx="509700" cy="15864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sp>
        <p:nvSpPr>
          <p:cNvPr id="154" name="Google Shape;154;p23"/>
          <p:cNvSpPr txBox="1"/>
          <p:nvPr/>
        </p:nvSpPr>
        <p:spPr>
          <a:xfrm>
            <a:off x="3778736" y="1183669"/>
            <a:ext cx="1586400" cy="5097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pic>
        <p:nvPicPr>
          <p:cNvPr id="155" name="Google Shape;155;p23"/>
          <p:cNvPicPr preferRelativeResize="0"/>
          <p:nvPr/>
        </p:nvPicPr>
        <p:blipFill>
          <a:blip r:embed="rId3">
            <a:alphaModFix/>
          </a:blip>
          <a:stretch>
            <a:fillRect/>
          </a:stretch>
        </p:blipFill>
        <p:spPr>
          <a:xfrm>
            <a:off x="3154215" y="4948927"/>
            <a:ext cx="2835570" cy="606827"/>
          </a:xfrm>
          <a:prstGeom prst="rect">
            <a:avLst/>
          </a:prstGeom>
          <a:noFill/>
          <a:ln>
            <a:noFill/>
          </a:ln>
        </p:spPr>
      </p:pic>
      <p:cxnSp>
        <p:nvCxnSpPr>
          <p:cNvPr id="156" name="Google Shape;156;p23"/>
          <p:cNvCxnSpPr/>
          <p:nvPr/>
        </p:nvCxnSpPr>
        <p:spPr>
          <a:xfrm>
            <a:off x="2849400" y="4580825"/>
            <a:ext cx="3445200" cy="0"/>
          </a:xfrm>
          <a:prstGeom prst="straightConnector1">
            <a:avLst/>
          </a:prstGeom>
          <a:noFill/>
          <a:ln w="9525" cap="flat" cmpd="sng">
            <a:solidFill>
              <a:srgbClr val="EFEFEF"/>
            </a:solidFill>
            <a:prstDash val="solid"/>
            <a:round/>
            <a:headEnd type="none" w="med" len="med"/>
            <a:tailEnd type="none" w="med" len="med"/>
          </a:ln>
        </p:spPr>
      </p:cxnSp>
      <p:pic>
        <p:nvPicPr>
          <p:cNvPr id="157" name="Google Shape;157;p23"/>
          <p:cNvPicPr preferRelativeResize="0"/>
          <p:nvPr/>
        </p:nvPicPr>
        <p:blipFill>
          <a:blip r:embed="rId4">
            <a:alphaModFix/>
          </a:blip>
          <a:stretch>
            <a:fillRect/>
          </a:stretch>
        </p:blipFill>
        <p:spPr>
          <a:xfrm>
            <a:off x="3353050" y="5738150"/>
            <a:ext cx="2437900" cy="734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14"/>
        <p:cNvGrpSpPr/>
        <p:nvPr/>
      </p:nvGrpSpPr>
      <p:grpSpPr>
        <a:xfrm>
          <a:off x="0" y="0"/>
          <a:ext cx="0" cy="0"/>
          <a:chOff x="0" y="0"/>
          <a:chExt cx="0" cy="0"/>
        </a:xfrm>
      </p:grpSpPr>
      <p:sp>
        <p:nvSpPr>
          <p:cNvPr id="15" name="Google Shape;15;p3"/>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6" name="Google Shape;16;p3"/>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17" name="Google Shape;17;p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8" name="Google Shape;18;p3"/>
          <p:cNvSpPr txBox="1"/>
          <p:nvPr/>
        </p:nvSpPr>
        <p:spPr>
          <a:xfrm>
            <a:off x="4258775" y="91900"/>
            <a:ext cx="4832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b="1">
                <a:solidFill>
                  <a:srgbClr val="EAEAEA"/>
                </a:solidFill>
                <a:latin typeface="Open Sans"/>
                <a:ea typeface="Open Sans"/>
                <a:cs typeface="Open Sans"/>
                <a:sym typeface="Open Sans"/>
              </a:rPr>
              <a:t>How To Collaborate with GitHub</a:t>
            </a:r>
            <a:endParaRPr b="1">
              <a:solidFill>
                <a:srgbClr val="EAEAEA"/>
              </a:solidFill>
              <a:latin typeface="Open Sans"/>
              <a:ea typeface="Open Sans"/>
              <a:cs typeface="Open Sans"/>
              <a:sym typeface="Open Sans"/>
            </a:endParaRPr>
          </a:p>
        </p:txBody>
      </p:sp>
      <p:sp>
        <p:nvSpPr>
          <p:cNvPr id="19" name="Google Shape;19;p3"/>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None/>
              <a:defRPr sz="3600" b="1">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0" name="Google Shape;20;p3"/>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a:spcBef>
                <a:spcPts val="0"/>
              </a:spcBef>
              <a:spcAft>
                <a:spcPts val="0"/>
              </a:spcAft>
              <a:buSzPts val="1800"/>
              <a:buFont typeface="Open Sans"/>
              <a:buChar char="●"/>
              <a:defRPr sz="1800">
                <a:latin typeface="Open Sans"/>
                <a:ea typeface="Open Sans"/>
                <a:cs typeface="Open Sans"/>
                <a:sym typeface="Open Sans"/>
              </a:defRPr>
            </a:lvl1pPr>
            <a:lvl2pPr marL="914400" lvl="1" indent="-342900">
              <a:spcBef>
                <a:spcPts val="0"/>
              </a:spcBef>
              <a:spcAft>
                <a:spcPts val="0"/>
              </a:spcAft>
              <a:buSzPts val="1800"/>
              <a:buFont typeface="Open Sans"/>
              <a:buChar char="○"/>
              <a:defRPr sz="1800">
                <a:latin typeface="Open Sans"/>
                <a:ea typeface="Open Sans"/>
                <a:cs typeface="Open Sans"/>
                <a:sym typeface="Open Sans"/>
              </a:defRPr>
            </a:lvl2pPr>
            <a:lvl3pPr marL="1371600" lvl="2" indent="-342900">
              <a:spcBef>
                <a:spcPts val="0"/>
              </a:spcBef>
              <a:spcAft>
                <a:spcPts val="0"/>
              </a:spcAft>
              <a:buSzPts val="1800"/>
              <a:buFont typeface="Open Sans"/>
              <a:buChar char="■"/>
              <a:defRPr sz="1800">
                <a:latin typeface="Open Sans"/>
                <a:ea typeface="Open Sans"/>
                <a:cs typeface="Open Sans"/>
                <a:sym typeface="Open Sans"/>
              </a:defRPr>
            </a:lvl3pPr>
            <a:lvl4pPr marL="1828800" lvl="3" indent="-342900">
              <a:spcBef>
                <a:spcPts val="0"/>
              </a:spcBef>
              <a:spcAft>
                <a:spcPts val="0"/>
              </a:spcAft>
              <a:buSzPts val="1800"/>
              <a:buFont typeface="Open Sans"/>
              <a:buChar char="●"/>
              <a:defRPr sz="1800">
                <a:latin typeface="Open Sans"/>
                <a:ea typeface="Open Sans"/>
                <a:cs typeface="Open Sans"/>
                <a:sym typeface="Open Sans"/>
              </a:defRPr>
            </a:lvl4pPr>
            <a:lvl5pPr marL="2286000" lvl="4" indent="-342900">
              <a:spcBef>
                <a:spcPts val="0"/>
              </a:spcBef>
              <a:spcAft>
                <a:spcPts val="0"/>
              </a:spcAft>
              <a:buSzPts val="1800"/>
              <a:buFont typeface="Open Sans"/>
              <a:buChar char="○"/>
              <a:defRPr sz="1800">
                <a:latin typeface="Open Sans"/>
                <a:ea typeface="Open Sans"/>
                <a:cs typeface="Open Sans"/>
                <a:sym typeface="Open Sans"/>
              </a:defRPr>
            </a:lvl5pPr>
            <a:lvl6pPr marL="2743200" lvl="5" indent="-342900">
              <a:spcBef>
                <a:spcPts val="0"/>
              </a:spcBef>
              <a:spcAft>
                <a:spcPts val="0"/>
              </a:spcAft>
              <a:buSzPts val="1800"/>
              <a:buFont typeface="Open Sans"/>
              <a:buChar char="■"/>
              <a:defRPr sz="1800">
                <a:latin typeface="Open Sans"/>
                <a:ea typeface="Open Sans"/>
                <a:cs typeface="Open Sans"/>
                <a:sym typeface="Open Sans"/>
              </a:defRPr>
            </a:lvl6pPr>
            <a:lvl7pPr marL="3200400" lvl="6" indent="-342900">
              <a:spcBef>
                <a:spcPts val="0"/>
              </a:spcBef>
              <a:spcAft>
                <a:spcPts val="0"/>
              </a:spcAft>
              <a:buSzPts val="1800"/>
              <a:buFont typeface="Open Sans"/>
              <a:buChar char="●"/>
              <a:defRPr sz="1800">
                <a:latin typeface="Open Sans"/>
                <a:ea typeface="Open Sans"/>
                <a:cs typeface="Open Sans"/>
                <a:sym typeface="Open Sans"/>
              </a:defRPr>
            </a:lvl7pPr>
            <a:lvl8pPr marL="3657600" lvl="7" indent="-342900">
              <a:spcBef>
                <a:spcPts val="0"/>
              </a:spcBef>
              <a:spcAft>
                <a:spcPts val="0"/>
              </a:spcAft>
              <a:buSzPts val="1800"/>
              <a:buFont typeface="Open Sans"/>
              <a:buChar char="○"/>
              <a:defRPr sz="1800">
                <a:latin typeface="Open Sans"/>
                <a:ea typeface="Open Sans"/>
                <a:cs typeface="Open Sans"/>
                <a:sym typeface="Open Sans"/>
              </a:defRPr>
            </a:lvl8pPr>
            <a:lvl9pPr marL="4114800" lvl="8" indent="-34290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sp>
        <p:nvSpPr>
          <p:cNvPr id="21" name="Google Shape;21;p3"/>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22" name="Google Shape;22;p3"/>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23" name="Google Shape;23;p3"/>
          <p:cNvPicPr preferRelativeResize="0"/>
          <p:nvPr/>
        </p:nvPicPr>
        <p:blipFill>
          <a:blip r:embed="rId3">
            <a:alphaModFix/>
          </a:blip>
          <a:stretch>
            <a:fillRect/>
          </a:stretch>
        </p:blipFill>
        <p:spPr>
          <a:xfrm>
            <a:off x="2116625" y="123660"/>
            <a:ext cx="1042801" cy="2820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158"/>
        <p:cNvGrpSpPr/>
        <p:nvPr/>
      </p:nvGrpSpPr>
      <p:grpSpPr>
        <a:xfrm>
          <a:off x="0" y="0"/>
          <a:ext cx="0" cy="0"/>
          <a:chOff x="0" y="0"/>
          <a:chExt cx="0" cy="0"/>
        </a:xfrm>
      </p:grpSpPr>
      <p:sp>
        <p:nvSpPr>
          <p:cNvPr id="159" name="Google Shape;159;p24"/>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Blank 4">
  <p:cSld name="Blank">
    <p:spTree>
      <p:nvGrpSpPr>
        <p:cNvPr id="1" name="Shape 160"/>
        <p:cNvGrpSpPr/>
        <p:nvPr/>
      </p:nvGrpSpPr>
      <p:grpSpPr>
        <a:xfrm>
          <a:off x="0" y="0"/>
          <a:ext cx="0" cy="0"/>
          <a:chOff x="0" y="0"/>
          <a:chExt cx="0" cy="0"/>
        </a:xfrm>
      </p:grpSpPr>
      <p:sp>
        <p:nvSpPr>
          <p:cNvPr id="161" name="Google Shape;161;p25"/>
          <p:cNvSpPr/>
          <p:nvPr/>
        </p:nvSpPr>
        <p:spPr>
          <a:xfrm>
            <a:off x="0" y="-8930"/>
            <a:ext cx="9144000" cy="544500"/>
          </a:xfrm>
          <a:prstGeom prst="rect">
            <a:avLst/>
          </a:prstGeom>
          <a:solidFill>
            <a:srgbClr val="5EA5E5"/>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cxnSp>
        <p:nvCxnSpPr>
          <p:cNvPr id="162" name="Google Shape;162;p25"/>
          <p:cNvCxnSpPr/>
          <p:nvPr/>
        </p:nvCxnSpPr>
        <p:spPr>
          <a:xfrm>
            <a:off x="0" y="535781"/>
            <a:ext cx="9144000" cy="0"/>
          </a:xfrm>
          <a:prstGeom prst="straightConnector1">
            <a:avLst/>
          </a:prstGeom>
          <a:noFill/>
          <a:ln w="25400" cap="flat" cmpd="sng">
            <a:solidFill>
              <a:srgbClr val="353535"/>
            </a:solidFill>
            <a:prstDash val="solid"/>
            <a:miter lim="400000"/>
            <a:headEnd type="none" w="sm" len="sm"/>
            <a:tailEnd type="none" w="sm" len="sm"/>
          </a:ln>
        </p:spPr>
      </p:cxnSp>
      <p:pic>
        <p:nvPicPr>
          <p:cNvPr id="163" name="Google Shape;163;p25" descr="localhost_light_grey_version.png"/>
          <p:cNvPicPr preferRelativeResize="0"/>
          <p:nvPr/>
        </p:nvPicPr>
        <p:blipFill rotWithShape="1">
          <a:blip r:embed="rId2">
            <a:alphaModFix/>
          </a:blip>
          <a:srcRect/>
          <a:stretch/>
        </p:blipFill>
        <p:spPr>
          <a:xfrm>
            <a:off x="89297" y="85516"/>
            <a:ext cx="1663200" cy="357000"/>
          </a:xfrm>
          <a:prstGeom prst="rect">
            <a:avLst/>
          </a:prstGeom>
          <a:noFill/>
          <a:ln>
            <a:noFill/>
          </a:ln>
        </p:spPr>
      </p:pic>
      <p:sp>
        <p:nvSpPr>
          <p:cNvPr id="164" name="Google Shape;164;p25"/>
          <p:cNvSpPr txBox="1">
            <a:spLocks noGrp="1"/>
          </p:cNvSpPr>
          <p:nvPr>
            <p:ph type="sldNum" idx="12"/>
          </p:nvPr>
        </p:nvSpPr>
        <p:spPr>
          <a:xfrm>
            <a:off x="4435447" y="6505277"/>
            <a:ext cx="264000" cy="285900"/>
          </a:xfrm>
          <a:prstGeom prst="rect">
            <a:avLst/>
          </a:prstGeom>
          <a:noFill/>
          <a:ln>
            <a:noFill/>
          </a:ln>
        </p:spPr>
        <p:txBody>
          <a:bodyPr spcFirstLastPara="1" wrap="square" lIns="35725" tIns="35725" rIns="35725" bIns="35725" anchor="t" anchorCtr="0">
            <a:noAutofit/>
          </a:bodyPr>
          <a:lstStyle>
            <a:lvl1pPr marL="0" marR="0" lvl="0"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chemeClr val="tx1"/>
              </a:solidFill>
              <a:latin typeface="Arial"/>
              <a:ea typeface="Arial"/>
              <a:cs typeface="Arial"/>
              <a:sym typeface="Arial"/>
            </a:endParaRPr>
          </a:p>
        </p:txBody>
      </p:sp>
      <p:sp>
        <p:nvSpPr>
          <p:cNvPr id="165" name="Google Shape;165;p25"/>
          <p:cNvSpPr txBox="1"/>
          <p:nvPr/>
        </p:nvSpPr>
        <p:spPr>
          <a:xfrm>
            <a:off x="6025351" y="91900"/>
            <a:ext cx="2995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An Introduction to Quorum</a:t>
            </a:r>
            <a:r>
              <a:rPr lang="en" b="1" baseline="30000">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pic>
        <p:nvPicPr>
          <p:cNvPr id="166" name="Google Shape;166;p25"/>
          <p:cNvPicPr preferRelativeResize="0"/>
          <p:nvPr/>
        </p:nvPicPr>
        <p:blipFill rotWithShape="1">
          <a:blip r:embed="rId3">
            <a:alphaModFix/>
          </a:blip>
          <a:srcRect b="22612"/>
          <a:stretch/>
        </p:blipFill>
        <p:spPr>
          <a:xfrm>
            <a:off x="2105175" y="91891"/>
            <a:ext cx="1483275" cy="345600"/>
          </a:xfrm>
          <a:prstGeom prst="rect">
            <a:avLst/>
          </a:prstGeom>
          <a:noFill/>
          <a:ln>
            <a:noFill/>
          </a:ln>
        </p:spPr>
      </p:pic>
      <p:sp>
        <p:nvSpPr>
          <p:cNvPr id="167" name="Google Shape;167;p25"/>
          <p:cNvSpPr txBox="1"/>
          <p:nvPr/>
        </p:nvSpPr>
        <p:spPr>
          <a:xfrm>
            <a:off x="1673150" y="85516"/>
            <a:ext cx="5883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pen Sans"/>
                <a:ea typeface="Open Sans"/>
                <a:cs typeface="Open Sans"/>
                <a:sym typeface="Open Sans"/>
              </a:rPr>
              <a:t>+</a:t>
            </a:r>
            <a:endParaRPr sz="3000">
              <a:solidFill>
                <a:srgbClr val="FFFFFF"/>
              </a:solidFill>
              <a:latin typeface="Open Sans"/>
              <a:ea typeface="Open Sans"/>
              <a:cs typeface="Open Sans"/>
              <a:sym typeface="Open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0"/>
        <p:cNvGrpSpPr/>
        <p:nvPr/>
      </p:nvGrpSpPr>
      <p:grpSpPr>
        <a:xfrm>
          <a:off x="0" y="0"/>
          <a:ext cx="0" cy="0"/>
          <a:chOff x="0" y="0"/>
          <a:chExt cx="0" cy="0"/>
        </a:xfrm>
      </p:grpSpPr>
      <p:sp>
        <p:nvSpPr>
          <p:cNvPr id="171" name="Google Shape;171;p2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172" name="Google Shape;172;p27"/>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73" name="Google Shape;173;p27"/>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174" name="Google Shape;174;p27"/>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75" name="Google Shape;175;p27"/>
          <p:cNvSpPr txBox="1"/>
          <p:nvPr/>
        </p:nvSpPr>
        <p:spPr>
          <a:xfrm>
            <a:off x="4282354" y="91913"/>
            <a:ext cx="4738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176" name="Google Shape;176;p27"/>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177" name="Google Shape;177;p27"/>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178"/>
        <p:cNvGrpSpPr/>
        <p:nvPr/>
      </p:nvGrpSpPr>
      <p:grpSpPr>
        <a:xfrm>
          <a:off x="0" y="0"/>
          <a:ext cx="0" cy="0"/>
          <a:chOff x="0" y="0"/>
          <a:chExt cx="0" cy="0"/>
        </a:xfrm>
      </p:grpSpPr>
      <p:sp>
        <p:nvSpPr>
          <p:cNvPr id="179" name="Google Shape;179;p2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180" name="Google Shape;180;p28"/>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81" name="Google Shape;181;p28"/>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182" name="Google Shape;182;p28"/>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28"/>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pic>
        <p:nvPicPr>
          <p:cNvPr id="184" name="Google Shape;184;p2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85" name="Google Shape;185;p28"/>
          <p:cNvSpPr txBox="1"/>
          <p:nvPr/>
        </p:nvSpPr>
        <p:spPr>
          <a:xfrm>
            <a:off x="4282354" y="91913"/>
            <a:ext cx="4738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186" name="Google Shape;186;p28"/>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187" name="Google Shape;187;p28"/>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88"/>
        <p:cNvGrpSpPr/>
        <p:nvPr/>
      </p:nvGrpSpPr>
      <p:grpSpPr>
        <a:xfrm>
          <a:off x="0" y="0"/>
          <a:ext cx="0" cy="0"/>
          <a:chOff x="0" y="0"/>
          <a:chExt cx="0" cy="0"/>
        </a:xfrm>
      </p:grpSpPr>
      <p:sp>
        <p:nvSpPr>
          <p:cNvPr id="189" name="Google Shape;189;p2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190" name="Google Shape;190;p29"/>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91" name="Google Shape;191;p29"/>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192" name="Google Shape;192;p29"/>
          <p:cNvSpPr txBox="1"/>
          <p:nvPr/>
        </p:nvSpPr>
        <p:spPr>
          <a:xfrm>
            <a:off x="860100" y="8920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193" name="Google Shape;193;p29"/>
          <p:cNvSpPr txBox="1"/>
          <p:nvPr/>
        </p:nvSpPr>
        <p:spPr>
          <a:xfrm>
            <a:off x="1775375" y="2289575"/>
            <a:ext cx="5707500" cy="290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Intro to Databases &amp; CockroachDB</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Start your first CockroachDB Cluster</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Scale an App </a:t>
            </a:r>
            <a:r>
              <a:rPr lang="en" sz="2400">
                <a:solidFill>
                  <a:schemeClr val="dk1"/>
                </a:solidFill>
                <a:latin typeface="Open Sans"/>
                <a:ea typeface="Open Sans"/>
                <a:cs typeface="Open Sans"/>
                <a:sym typeface="Open Sans"/>
              </a:rPr>
              <a:t>with CockroachDB</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194" name="Google Shape;194;p2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95" name="Google Shape;195;p29"/>
          <p:cNvSpPr txBox="1"/>
          <p:nvPr/>
        </p:nvSpPr>
        <p:spPr>
          <a:xfrm>
            <a:off x="4282354" y="91913"/>
            <a:ext cx="4738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196" name="Google Shape;196;p29"/>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197" name="Google Shape;197;p29"/>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98"/>
        <p:cNvGrpSpPr/>
        <p:nvPr/>
      </p:nvGrpSpPr>
      <p:grpSpPr>
        <a:xfrm>
          <a:off x="0" y="0"/>
          <a:ext cx="0" cy="0"/>
          <a:chOff x="0" y="0"/>
          <a:chExt cx="0" cy="0"/>
        </a:xfrm>
      </p:grpSpPr>
      <p:pic>
        <p:nvPicPr>
          <p:cNvPr id="199" name="Google Shape;199;p30"/>
          <p:cNvPicPr preferRelativeResize="0"/>
          <p:nvPr/>
        </p:nvPicPr>
        <p:blipFill rotWithShape="1">
          <a:blip r:embed="rId2">
            <a:alphaModFix/>
          </a:blip>
          <a:srcRect l="4530" r="3944"/>
          <a:stretch/>
        </p:blipFill>
        <p:spPr>
          <a:xfrm>
            <a:off x="-29997" y="-38100"/>
            <a:ext cx="9203975" cy="6934201"/>
          </a:xfrm>
          <a:prstGeom prst="rect">
            <a:avLst/>
          </a:prstGeom>
          <a:noFill/>
          <a:ln>
            <a:noFill/>
          </a:ln>
        </p:spPr>
      </p:pic>
      <p:sp>
        <p:nvSpPr>
          <p:cNvPr id="200" name="Google Shape;200;p30"/>
          <p:cNvSpPr/>
          <p:nvPr/>
        </p:nvSpPr>
        <p:spPr>
          <a:xfrm>
            <a:off x="-30000" y="-38100"/>
            <a:ext cx="9204000" cy="6934200"/>
          </a:xfrm>
          <a:prstGeom prst="rect">
            <a:avLst/>
          </a:prstGeom>
          <a:solidFill>
            <a:srgbClr val="353535">
              <a:alpha val="531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txBox="1"/>
          <p:nvPr/>
        </p:nvSpPr>
        <p:spPr>
          <a:xfrm>
            <a:off x="700638" y="2730250"/>
            <a:ext cx="7742700" cy="190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300" b="1">
                <a:solidFill>
                  <a:srgbClr val="EAEAEA"/>
                </a:solidFill>
                <a:latin typeface="Open Sans"/>
                <a:ea typeface="Open Sans"/>
                <a:cs typeface="Open Sans"/>
                <a:sym typeface="Open Sans"/>
              </a:rPr>
              <a:t>Building Scalable Apps </a:t>
            </a:r>
            <a:endParaRPr sz="5300" b="1">
              <a:solidFill>
                <a:srgbClr val="EAEAEA"/>
              </a:solidFill>
              <a:latin typeface="Open Sans"/>
              <a:ea typeface="Open Sans"/>
              <a:cs typeface="Open Sans"/>
              <a:sym typeface="Open Sans"/>
            </a:endParaRPr>
          </a:p>
          <a:p>
            <a:pPr marL="0" lvl="0" indent="0" algn="ctr" rtl="0">
              <a:spcBef>
                <a:spcPts val="0"/>
              </a:spcBef>
              <a:spcAft>
                <a:spcPts val="0"/>
              </a:spcAft>
              <a:buNone/>
            </a:pPr>
            <a:r>
              <a:rPr lang="en" sz="5300" b="1">
                <a:solidFill>
                  <a:srgbClr val="EAEAEA"/>
                </a:solidFill>
                <a:latin typeface="Open Sans"/>
                <a:ea typeface="Open Sans"/>
                <a:cs typeface="Open Sans"/>
                <a:sym typeface="Open Sans"/>
              </a:rPr>
              <a:t>with CockroachDB</a:t>
            </a:r>
            <a:endParaRPr sz="5300" b="1">
              <a:solidFill>
                <a:srgbClr val="EAEAEA"/>
              </a:solidFill>
              <a:latin typeface="Open Sans"/>
              <a:ea typeface="Open Sans"/>
              <a:cs typeface="Open Sans"/>
              <a:sym typeface="Open Sans"/>
            </a:endParaRPr>
          </a:p>
        </p:txBody>
      </p:sp>
      <p:sp>
        <p:nvSpPr>
          <p:cNvPr id="202" name="Google Shape;202;p30"/>
          <p:cNvSpPr/>
          <p:nvPr/>
        </p:nvSpPr>
        <p:spPr>
          <a:xfrm>
            <a:off x="3863100" y="2370372"/>
            <a:ext cx="1417800" cy="4218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203" name="Google Shape;203;p30"/>
          <p:cNvPicPr preferRelativeResize="0"/>
          <p:nvPr/>
        </p:nvPicPr>
        <p:blipFill>
          <a:blip r:embed="rId3">
            <a:alphaModFix/>
          </a:blip>
          <a:stretch>
            <a:fillRect/>
          </a:stretch>
        </p:blipFill>
        <p:spPr>
          <a:xfrm>
            <a:off x="152400" y="91875"/>
            <a:ext cx="1615275" cy="345675"/>
          </a:xfrm>
          <a:prstGeom prst="rect">
            <a:avLst/>
          </a:prstGeom>
          <a:noFill/>
          <a:ln>
            <a:noFill/>
          </a:ln>
        </p:spPr>
      </p:pic>
      <p:pic>
        <p:nvPicPr>
          <p:cNvPr id="204" name="Google Shape;204;p30"/>
          <p:cNvPicPr preferRelativeResize="0"/>
          <p:nvPr/>
        </p:nvPicPr>
        <p:blipFill>
          <a:blip r:embed="rId4">
            <a:alphaModFix/>
          </a:blip>
          <a:stretch>
            <a:fillRect/>
          </a:stretch>
        </p:blipFill>
        <p:spPr>
          <a:xfrm>
            <a:off x="2048523" y="123598"/>
            <a:ext cx="295525" cy="295525"/>
          </a:xfrm>
          <a:prstGeom prst="rect">
            <a:avLst/>
          </a:prstGeom>
          <a:noFill/>
          <a:ln>
            <a:noFill/>
          </a:ln>
        </p:spPr>
      </p:pic>
      <p:sp>
        <p:nvSpPr>
          <p:cNvPr id="205" name="Google Shape;205;p30"/>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206" name="Google Shape;206;p3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207"/>
        <p:cNvGrpSpPr/>
        <p:nvPr/>
      </p:nvGrpSpPr>
      <p:grpSpPr>
        <a:xfrm>
          <a:off x="0" y="0"/>
          <a:ext cx="0" cy="0"/>
          <a:chOff x="0" y="0"/>
          <a:chExt cx="0" cy="0"/>
        </a:xfrm>
      </p:grpSpPr>
      <p:sp>
        <p:nvSpPr>
          <p:cNvPr id="208" name="Google Shape;208;p31"/>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1"/>
        <p:cNvGrpSpPr/>
        <p:nvPr/>
      </p:nvGrpSpPr>
      <p:grpSpPr>
        <a:xfrm>
          <a:off x="0" y="0"/>
          <a:ext cx="0" cy="0"/>
          <a:chOff x="0" y="0"/>
          <a:chExt cx="0" cy="0"/>
        </a:xfrm>
      </p:grpSpPr>
      <p:sp>
        <p:nvSpPr>
          <p:cNvPr id="212" name="Google Shape;212;p33"/>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213" name="Google Shape;213;p33"/>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214" name="Google Shape;214;p33"/>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215" name="Google Shape;215;p33"/>
          <p:cNvSpPr txBox="1"/>
          <p:nvPr/>
        </p:nvSpPr>
        <p:spPr>
          <a:xfrm>
            <a:off x="5422149" y="91900"/>
            <a:ext cx="36687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sp>
        <p:nvSpPr>
          <p:cNvPr id="216" name="Google Shape;216;p33"/>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217" name="Google Shape;217;p33"/>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218" name="Google Shape;218;p33"/>
          <p:cNvSpPr txBox="1"/>
          <p:nvPr/>
        </p:nvSpPr>
        <p:spPr>
          <a:xfrm>
            <a:off x="1849374" y="91913"/>
            <a:ext cx="2946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1" name="Google Shape;221;p34"/>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sp>
        <p:nvSpPr>
          <p:cNvPr id="222" name="Google Shape;222;p34"/>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223" name="Google Shape;223;p34"/>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224" name="Google Shape;224;p34"/>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225" name="Google Shape;225;p34"/>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226" name="Google Shape;226;p34"/>
          <p:cNvSpPr txBox="1"/>
          <p:nvPr/>
        </p:nvSpPr>
        <p:spPr>
          <a:xfrm>
            <a:off x="5422149" y="91900"/>
            <a:ext cx="36687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227" name="Google Shape;227;p34"/>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228" name="Google Shape;228;p34"/>
          <p:cNvSpPr txBox="1"/>
          <p:nvPr/>
        </p:nvSpPr>
        <p:spPr>
          <a:xfrm>
            <a:off x="1849374" y="91913"/>
            <a:ext cx="2946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229"/>
        <p:cNvGrpSpPr/>
        <p:nvPr/>
      </p:nvGrpSpPr>
      <p:grpSpPr>
        <a:xfrm>
          <a:off x="0" y="0"/>
          <a:ext cx="0" cy="0"/>
          <a:chOff x="0" y="0"/>
          <a:chExt cx="0" cy="0"/>
        </a:xfrm>
      </p:grpSpPr>
      <p:sp>
        <p:nvSpPr>
          <p:cNvPr id="230" name="Google Shape;230;p35"/>
          <p:cNvSpPr txBox="1"/>
          <p:nvPr/>
        </p:nvSpPr>
        <p:spPr>
          <a:xfrm>
            <a:off x="860100" y="8920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231" name="Google Shape;231;p35"/>
          <p:cNvSpPr txBox="1"/>
          <p:nvPr/>
        </p:nvSpPr>
        <p:spPr>
          <a:xfrm>
            <a:off x="2521950" y="2154150"/>
            <a:ext cx="4100100" cy="3399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Technical Interview Tips</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Demonstration</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Practice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232" name="Google Shape;232;p35"/>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233" name="Google Shape;233;p35"/>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234" name="Google Shape;234;p35"/>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235" name="Google Shape;235;p35"/>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236" name="Google Shape;236;p35"/>
          <p:cNvSpPr txBox="1"/>
          <p:nvPr/>
        </p:nvSpPr>
        <p:spPr>
          <a:xfrm>
            <a:off x="5422149" y="91900"/>
            <a:ext cx="36687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237" name="Google Shape;237;p35"/>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238" name="Google Shape;238;p35"/>
          <p:cNvSpPr txBox="1"/>
          <p:nvPr/>
        </p:nvSpPr>
        <p:spPr>
          <a:xfrm>
            <a:off x="1849374" y="91913"/>
            <a:ext cx="2946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24"/>
        <p:cNvGrpSpPr/>
        <p:nvPr/>
      </p:nvGrpSpPr>
      <p:grpSpPr>
        <a:xfrm>
          <a:off x="0" y="0"/>
          <a:ext cx="0" cy="0"/>
          <a:chOff x="0" y="0"/>
          <a:chExt cx="0" cy="0"/>
        </a:xfrm>
      </p:grpSpPr>
      <p:sp>
        <p:nvSpPr>
          <p:cNvPr id="25" name="Google Shape;25;p4"/>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26" name="Google Shape;26;p4"/>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27" name="Google Shape;27;p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8" name="Google Shape;28;p4"/>
          <p:cNvSpPr txBox="1"/>
          <p:nvPr/>
        </p:nvSpPr>
        <p:spPr>
          <a:xfrm>
            <a:off x="860100" y="13492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29" name="Google Shape;29;p4"/>
          <p:cNvSpPr txBox="1"/>
          <p:nvPr/>
        </p:nvSpPr>
        <p:spPr>
          <a:xfrm>
            <a:off x="1767675" y="2495150"/>
            <a:ext cx="5190600" cy="3399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Introduction to Git and GitHub</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GitHub Collaboration WorkFlow</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GitHub and the Command Line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30" name="Google Shape;30;p4"/>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31" name="Google Shape;31;p4"/>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32" name="Google Shape;32;p4"/>
          <p:cNvSpPr txBox="1"/>
          <p:nvPr/>
        </p:nvSpPr>
        <p:spPr>
          <a:xfrm>
            <a:off x="4258775" y="91900"/>
            <a:ext cx="4832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b="1">
                <a:solidFill>
                  <a:srgbClr val="EAEAEA"/>
                </a:solidFill>
                <a:latin typeface="Open Sans"/>
                <a:ea typeface="Open Sans"/>
                <a:cs typeface="Open Sans"/>
                <a:sym typeface="Open Sans"/>
              </a:rPr>
              <a:t>How To Collaborate with GitHub</a:t>
            </a:r>
            <a:endParaRPr b="1">
              <a:solidFill>
                <a:srgbClr val="EAEAEA"/>
              </a:solidFill>
              <a:latin typeface="Open Sans"/>
              <a:ea typeface="Open Sans"/>
              <a:cs typeface="Open Sans"/>
              <a:sym typeface="Open Sans"/>
            </a:endParaRPr>
          </a:p>
        </p:txBody>
      </p:sp>
      <p:pic>
        <p:nvPicPr>
          <p:cNvPr id="33" name="Google Shape;33;p4"/>
          <p:cNvPicPr preferRelativeResize="0"/>
          <p:nvPr/>
        </p:nvPicPr>
        <p:blipFill>
          <a:blip r:embed="rId3">
            <a:alphaModFix/>
          </a:blip>
          <a:stretch>
            <a:fillRect/>
          </a:stretch>
        </p:blipFill>
        <p:spPr>
          <a:xfrm>
            <a:off x="2116625" y="123660"/>
            <a:ext cx="1042801" cy="2820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239"/>
        <p:cNvGrpSpPr/>
        <p:nvPr/>
      </p:nvGrpSpPr>
      <p:grpSpPr>
        <a:xfrm>
          <a:off x="0" y="0"/>
          <a:ext cx="0" cy="0"/>
          <a:chOff x="0" y="0"/>
          <a:chExt cx="0" cy="0"/>
        </a:xfrm>
      </p:grpSpPr>
      <p:pic>
        <p:nvPicPr>
          <p:cNvPr id="240" name="Google Shape;240;p36"/>
          <p:cNvPicPr preferRelativeResize="0"/>
          <p:nvPr/>
        </p:nvPicPr>
        <p:blipFill rotWithShape="1">
          <a:blip r:embed="rId2">
            <a:alphaModFix/>
          </a:blip>
          <a:srcRect l="7120" r="3991"/>
          <a:stretch/>
        </p:blipFill>
        <p:spPr>
          <a:xfrm>
            <a:off x="0" y="0"/>
            <a:ext cx="9144000" cy="6857990"/>
          </a:xfrm>
          <a:prstGeom prst="rect">
            <a:avLst/>
          </a:prstGeom>
          <a:noFill/>
          <a:ln>
            <a:noFill/>
          </a:ln>
        </p:spPr>
      </p:pic>
      <p:sp>
        <p:nvSpPr>
          <p:cNvPr id="241" name="Google Shape;241;p36"/>
          <p:cNvSpPr/>
          <p:nvPr/>
        </p:nvSpPr>
        <p:spPr>
          <a:xfrm>
            <a:off x="0" y="0"/>
            <a:ext cx="9144000" cy="6858000"/>
          </a:xfrm>
          <a:prstGeom prst="rect">
            <a:avLst/>
          </a:prstGeom>
          <a:solidFill>
            <a:srgbClr val="353535">
              <a:alpha val="7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43" name="Google Shape;243;p36"/>
          <p:cNvSpPr txBox="1"/>
          <p:nvPr/>
        </p:nvSpPr>
        <p:spPr>
          <a:xfrm>
            <a:off x="129150" y="2420450"/>
            <a:ext cx="8885700" cy="149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200">
                <a:solidFill>
                  <a:srgbClr val="FFFFFF"/>
                </a:solidFill>
                <a:latin typeface="Open Sans"/>
                <a:ea typeface="Open Sans"/>
                <a:cs typeface="Open Sans"/>
                <a:sym typeface="Open Sans"/>
              </a:rPr>
              <a:t>Hack the Technical Interview:</a:t>
            </a:r>
            <a:endParaRPr sz="4200">
              <a:solidFill>
                <a:srgbClr val="FFFFFF"/>
              </a:solidFill>
              <a:latin typeface="Open Sans"/>
              <a:ea typeface="Open Sans"/>
              <a:cs typeface="Open Sans"/>
              <a:sym typeface="Open Sans"/>
            </a:endParaRPr>
          </a:p>
          <a:p>
            <a:pPr marL="0" lvl="0" indent="0" algn="ctr" rtl="0">
              <a:spcBef>
                <a:spcPts val="0"/>
              </a:spcBef>
              <a:spcAft>
                <a:spcPts val="0"/>
              </a:spcAft>
              <a:buNone/>
            </a:pPr>
            <a:r>
              <a:rPr lang="en" sz="4200">
                <a:solidFill>
                  <a:srgbClr val="FFFFFF"/>
                </a:solidFill>
                <a:latin typeface="Open Sans"/>
                <a:ea typeface="Open Sans"/>
                <a:cs typeface="Open Sans"/>
                <a:sym typeface="Open Sans"/>
              </a:rPr>
              <a:t>Algorithms Practice </a:t>
            </a:r>
            <a:endParaRPr sz="4200">
              <a:solidFill>
                <a:srgbClr val="FFFFFF"/>
              </a:solidFill>
              <a:latin typeface="Open Sans"/>
              <a:ea typeface="Open Sans"/>
              <a:cs typeface="Open Sans"/>
              <a:sym typeface="Open Sans"/>
            </a:endParaRPr>
          </a:p>
          <a:p>
            <a:pPr marL="0" lvl="0" indent="0" algn="ctr" rtl="0">
              <a:spcBef>
                <a:spcPts val="0"/>
              </a:spcBef>
              <a:spcAft>
                <a:spcPts val="0"/>
              </a:spcAft>
              <a:buNone/>
            </a:pPr>
            <a:r>
              <a:rPr lang="en" sz="3000">
                <a:solidFill>
                  <a:srgbClr val="FFFFFF"/>
                </a:solidFill>
                <a:latin typeface="Open Sans"/>
                <a:ea typeface="Open Sans"/>
                <a:cs typeface="Open Sans"/>
                <a:sym typeface="Open Sans"/>
              </a:rPr>
              <a:t>Presented by Citrix</a:t>
            </a:r>
            <a:endParaRPr sz="3000">
              <a:solidFill>
                <a:srgbClr val="FFFFFF"/>
              </a:solidFill>
              <a:latin typeface="Open Sans"/>
              <a:ea typeface="Open Sans"/>
              <a:cs typeface="Open Sans"/>
              <a:sym typeface="Open Sans"/>
            </a:endParaRPr>
          </a:p>
        </p:txBody>
      </p:sp>
      <p:sp>
        <p:nvSpPr>
          <p:cNvPr id="244" name="Google Shape;244;p36"/>
          <p:cNvSpPr/>
          <p:nvPr/>
        </p:nvSpPr>
        <p:spPr>
          <a:xfrm>
            <a:off x="3624349" y="1268879"/>
            <a:ext cx="418200" cy="418200"/>
          </a:xfrm>
          <a:prstGeom prst="rect">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sp>
        <p:nvSpPr>
          <p:cNvPr id="245" name="Google Shape;245;p36"/>
          <p:cNvSpPr/>
          <p:nvPr/>
        </p:nvSpPr>
        <p:spPr>
          <a:xfrm rot="5400000">
            <a:off x="4317150" y="873919"/>
            <a:ext cx="509700" cy="15864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pic>
        <p:nvPicPr>
          <p:cNvPr id="246" name="Google Shape;246;p36"/>
          <p:cNvPicPr preferRelativeResize="0"/>
          <p:nvPr/>
        </p:nvPicPr>
        <p:blipFill>
          <a:blip r:embed="rId3">
            <a:alphaModFix/>
          </a:blip>
          <a:stretch>
            <a:fillRect/>
          </a:stretch>
        </p:blipFill>
        <p:spPr>
          <a:xfrm>
            <a:off x="3154215" y="4415527"/>
            <a:ext cx="2126675" cy="455120"/>
          </a:xfrm>
          <a:prstGeom prst="rect">
            <a:avLst/>
          </a:prstGeom>
          <a:noFill/>
          <a:ln>
            <a:noFill/>
          </a:ln>
        </p:spPr>
      </p:pic>
      <p:sp>
        <p:nvSpPr>
          <p:cNvPr id="247" name="Google Shape;247;p36"/>
          <p:cNvSpPr txBox="1"/>
          <p:nvPr/>
        </p:nvSpPr>
        <p:spPr>
          <a:xfrm>
            <a:off x="3778800" y="1412269"/>
            <a:ext cx="1586400" cy="5097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248" name="Google Shape;248;p36"/>
          <p:cNvCxnSpPr/>
          <p:nvPr/>
        </p:nvCxnSpPr>
        <p:spPr>
          <a:xfrm>
            <a:off x="2849400" y="4123625"/>
            <a:ext cx="3445200" cy="0"/>
          </a:xfrm>
          <a:prstGeom prst="straightConnector1">
            <a:avLst/>
          </a:prstGeom>
          <a:noFill/>
          <a:ln w="9525" cap="flat" cmpd="sng">
            <a:solidFill>
              <a:srgbClr val="EFEFEF"/>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249"/>
        <p:cNvGrpSpPr/>
        <p:nvPr/>
      </p:nvGrpSpPr>
      <p:grpSpPr>
        <a:xfrm>
          <a:off x="0" y="0"/>
          <a:ext cx="0" cy="0"/>
          <a:chOff x="0" y="0"/>
          <a:chExt cx="0" cy="0"/>
        </a:xfrm>
      </p:grpSpPr>
      <p:sp>
        <p:nvSpPr>
          <p:cNvPr id="250" name="Google Shape;250;p37"/>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34"/>
        <p:cNvGrpSpPr/>
        <p:nvPr/>
      </p:nvGrpSpPr>
      <p:grpSpPr>
        <a:xfrm>
          <a:off x="0" y="0"/>
          <a:ext cx="0" cy="0"/>
          <a:chOff x="0" y="0"/>
          <a:chExt cx="0" cy="0"/>
        </a:xfrm>
      </p:grpSpPr>
      <p:pic>
        <p:nvPicPr>
          <p:cNvPr id="35" name="Google Shape;35;p5"/>
          <p:cNvPicPr preferRelativeResize="0"/>
          <p:nvPr/>
        </p:nvPicPr>
        <p:blipFill rotWithShape="1">
          <a:blip r:embed="rId2">
            <a:alphaModFix/>
          </a:blip>
          <a:srcRect l="5555" r="5555"/>
          <a:stretch/>
        </p:blipFill>
        <p:spPr>
          <a:xfrm>
            <a:off x="0" y="0"/>
            <a:ext cx="9144006" cy="6858000"/>
          </a:xfrm>
          <a:prstGeom prst="rect">
            <a:avLst/>
          </a:prstGeom>
          <a:noFill/>
          <a:ln>
            <a:noFill/>
          </a:ln>
        </p:spPr>
      </p:pic>
      <p:sp>
        <p:nvSpPr>
          <p:cNvPr id="36" name="Google Shape;36;p5"/>
          <p:cNvSpPr/>
          <p:nvPr/>
        </p:nvSpPr>
        <p:spPr>
          <a:xfrm>
            <a:off x="50" y="0"/>
            <a:ext cx="9144000" cy="6858000"/>
          </a:xfrm>
          <a:prstGeom prst="rect">
            <a:avLst/>
          </a:prstGeom>
          <a:solidFill>
            <a:srgbClr val="353535">
              <a:alpha val="55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txBox="1"/>
          <p:nvPr/>
        </p:nvSpPr>
        <p:spPr>
          <a:xfrm>
            <a:off x="129075" y="2268050"/>
            <a:ext cx="8885700" cy="149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200">
                <a:solidFill>
                  <a:srgbClr val="FFFFFF"/>
                </a:solidFill>
                <a:latin typeface="Open Sans"/>
                <a:ea typeface="Open Sans"/>
                <a:cs typeface="Open Sans"/>
                <a:sym typeface="Open Sans"/>
              </a:rPr>
              <a:t>How to Collaborate with GitHub</a:t>
            </a:r>
            <a:endParaRPr sz="4200">
              <a:solidFill>
                <a:srgbClr val="FFFFFF"/>
              </a:solidFill>
              <a:latin typeface="Open Sans"/>
              <a:ea typeface="Open Sans"/>
              <a:cs typeface="Open Sans"/>
              <a:sym typeface="Open Sans"/>
            </a:endParaRPr>
          </a:p>
        </p:txBody>
      </p:sp>
      <p:sp>
        <p:nvSpPr>
          <p:cNvPr id="38" name="Google Shape;38;p5"/>
          <p:cNvSpPr/>
          <p:nvPr/>
        </p:nvSpPr>
        <p:spPr>
          <a:xfrm>
            <a:off x="3623499" y="1421279"/>
            <a:ext cx="418200" cy="418200"/>
          </a:xfrm>
          <a:prstGeom prst="rect">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sp>
        <p:nvSpPr>
          <p:cNvPr id="39" name="Google Shape;39;p5"/>
          <p:cNvSpPr/>
          <p:nvPr/>
        </p:nvSpPr>
        <p:spPr>
          <a:xfrm rot="5400000">
            <a:off x="4317212" y="1026319"/>
            <a:ext cx="509700" cy="15864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pic>
        <p:nvPicPr>
          <p:cNvPr id="40" name="Google Shape;40;p5"/>
          <p:cNvPicPr preferRelativeResize="0"/>
          <p:nvPr/>
        </p:nvPicPr>
        <p:blipFill>
          <a:blip r:embed="rId3">
            <a:alphaModFix/>
          </a:blip>
          <a:stretch>
            <a:fillRect/>
          </a:stretch>
        </p:blipFill>
        <p:spPr>
          <a:xfrm>
            <a:off x="3096307" y="4339327"/>
            <a:ext cx="2835570" cy="606827"/>
          </a:xfrm>
          <a:prstGeom prst="rect">
            <a:avLst/>
          </a:prstGeom>
          <a:noFill/>
          <a:ln>
            <a:noFill/>
          </a:ln>
        </p:spPr>
      </p:pic>
      <p:sp>
        <p:nvSpPr>
          <p:cNvPr id="41" name="Google Shape;41;p5"/>
          <p:cNvSpPr txBox="1"/>
          <p:nvPr/>
        </p:nvSpPr>
        <p:spPr>
          <a:xfrm>
            <a:off x="3778736" y="1564669"/>
            <a:ext cx="1586400" cy="5097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42" name="Google Shape;42;p5"/>
          <p:cNvCxnSpPr/>
          <p:nvPr/>
        </p:nvCxnSpPr>
        <p:spPr>
          <a:xfrm>
            <a:off x="2791500" y="3971225"/>
            <a:ext cx="3445200" cy="0"/>
          </a:xfrm>
          <a:prstGeom prst="straightConnector1">
            <a:avLst/>
          </a:prstGeom>
          <a:noFill/>
          <a:ln w="9525" cap="flat" cmpd="sng">
            <a:solidFill>
              <a:srgbClr val="EFEFEF"/>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43"/>
        <p:cNvGrpSpPr/>
        <p:nvPr/>
      </p:nvGrpSpPr>
      <p:grpSpPr>
        <a:xfrm>
          <a:off x="0" y="0"/>
          <a:ext cx="0" cy="0"/>
          <a:chOff x="0" y="0"/>
          <a:chExt cx="0" cy="0"/>
        </a:xfrm>
      </p:grpSpPr>
      <p:sp>
        <p:nvSpPr>
          <p:cNvPr id="44" name="Google Shape;44;p6"/>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
        <p:nvSpPr>
          <p:cNvPr id="48" name="Google Shape;48;p8"/>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49" name="Google Shape;49;p8"/>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50" name="Google Shape;50;p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1" name="Google Shape;51;p8"/>
          <p:cNvSpPr txBox="1"/>
          <p:nvPr/>
        </p:nvSpPr>
        <p:spPr>
          <a:xfrm>
            <a:off x="5339874" y="91900"/>
            <a:ext cx="37509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52"/>
        <p:cNvGrpSpPr/>
        <p:nvPr/>
      </p:nvGrpSpPr>
      <p:grpSpPr>
        <a:xfrm>
          <a:off x="0" y="0"/>
          <a:ext cx="0" cy="0"/>
          <a:chOff x="0" y="0"/>
          <a:chExt cx="0" cy="0"/>
        </a:xfrm>
      </p:grpSpPr>
      <p:sp>
        <p:nvSpPr>
          <p:cNvPr id="53" name="Google Shape;53;p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
        <p:nvSpPr>
          <p:cNvPr id="54" name="Google Shape;54;p9"/>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55" name="Google Shape;55;p9"/>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56" name="Google Shape;56;p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7" name="Google Shape;57;p9"/>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 name="Google Shape;58;p9"/>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sp>
        <p:nvSpPr>
          <p:cNvPr id="59" name="Google Shape;59;p9"/>
          <p:cNvSpPr txBox="1"/>
          <p:nvPr/>
        </p:nvSpPr>
        <p:spPr>
          <a:xfrm>
            <a:off x="5339874" y="91900"/>
            <a:ext cx="37509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60"/>
        <p:cNvGrpSpPr/>
        <p:nvPr/>
      </p:nvGrpSpPr>
      <p:grpSpPr>
        <a:xfrm>
          <a:off x="0" y="0"/>
          <a:ext cx="0" cy="0"/>
          <a:chOff x="0" y="0"/>
          <a:chExt cx="0" cy="0"/>
        </a:xfrm>
      </p:grpSpPr>
      <p:sp>
        <p:nvSpPr>
          <p:cNvPr id="61" name="Google Shape;61;p1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
        <p:nvSpPr>
          <p:cNvPr id="62" name="Google Shape;62;p10"/>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63" name="Google Shape;63;p10"/>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64" name="Google Shape;64;p1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65" name="Google Shape;65;p10"/>
          <p:cNvSpPr txBox="1"/>
          <p:nvPr/>
        </p:nvSpPr>
        <p:spPr>
          <a:xfrm>
            <a:off x="860100" y="8920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66" name="Google Shape;66;p10"/>
          <p:cNvSpPr txBox="1"/>
          <p:nvPr/>
        </p:nvSpPr>
        <p:spPr>
          <a:xfrm>
            <a:off x="2543375" y="2048950"/>
            <a:ext cx="4055100" cy="3399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What are Ada &amp; SPARK?</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Intro to SPARK Ada</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Setup your Environment</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latin typeface="Open Sans"/>
                <a:ea typeface="Open Sans"/>
                <a:cs typeface="Open Sans"/>
                <a:sym typeface="Open Sans"/>
              </a:rPr>
              <a:t>4. </a:t>
            </a:r>
            <a:r>
              <a:rPr lang="en" sz="2400">
                <a:latin typeface="Open Sans"/>
                <a:ea typeface="Open Sans"/>
                <a:cs typeface="Open Sans"/>
                <a:sym typeface="Open Sans"/>
              </a:rPr>
              <a:t>Let's Build a Stack!</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67" name="Google Shape;67;p10"/>
          <p:cNvSpPr txBox="1"/>
          <p:nvPr/>
        </p:nvSpPr>
        <p:spPr>
          <a:xfrm>
            <a:off x="5339874" y="91900"/>
            <a:ext cx="37509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68"/>
        <p:cNvGrpSpPr/>
        <p:nvPr/>
      </p:nvGrpSpPr>
      <p:grpSpPr>
        <a:xfrm>
          <a:off x="0" y="0"/>
          <a:ext cx="0" cy="0"/>
          <a:chOff x="0" y="0"/>
          <a:chExt cx="0" cy="0"/>
        </a:xfrm>
      </p:grpSpPr>
      <p:pic>
        <p:nvPicPr>
          <p:cNvPr id="69" name="Google Shape;69;p11"/>
          <p:cNvPicPr preferRelativeResize="0"/>
          <p:nvPr/>
        </p:nvPicPr>
        <p:blipFill rotWithShape="1">
          <a:blip r:embed="rId2">
            <a:alphaModFix/>
          </a:blip>
          <a:srcRect l="14405" t="7036" r="4707" b="1938"/>
          <a:stretch/>
        </p:blipFill>
        <p:spPr>
          <a:xfrm>
            <a:off x="0" y="0"/>
            <a:ext cx="9144003" cy="6857999"/>
          </a:xfrm>
          <a:prstGeom prst="rect">
            <a:avLst/>
          </a:prstGeom>
          <a:noFill/>
          <a:ln>
            <a:noFill/>
          </a:ln>
        </p:spPr>
      </p:pic>
      <p:sp>
        <p:nvSpPr>
          <p:cNvPr id="70" name="Google Shape;70;p11"/>
          <p:cNvSpPr/>
          <p:nvPr/>
        </p:nvSpPr>
        <p:spPr>
          <a:xfrm>
            <a:off x="-12" y="0"/>
            <a:ext cx="9144000" cy="6858000"/>
          </a:xfrm>
          <a:prstGeom prst="rect">
            <a:avLst/>
          </a:prstGeom>
          <a:solidFill>
            <a:srgbClr val="353535">
              <a:alpha val="553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oogle Shape;71;p11"/>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72" name="Google Shape;72;p11"/>
          <p:cNvSpPr txBox="1"/>
          <p:nvPr/>
        </p:nvSpPr>
        <p:spPr>
          <a:xfrm>
            <a:off x="986238" y="2796643"/>
            <a:ext cx="7171500" cy="181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EAEAEA"/>
                </a:solidFill>
                <a:latin typeface="Open Sans"/>
                <a:ea typeface="Open Sans"/>
                <a:cs typeface="Open Sans"/>
                <a:sym typeface="Open Sans"/>
              </a:rPr>
              <a:t>Bug-free Coding with SPARK Ada</a:t>
            </a:r>
            <a:endParaRPr sz="4800" b="1">
              <a:solidFill>
                <a:srgbClr val="EAEAEA"/>
              </a:solidFill>
              <a:latin typeface="Open Sans"/>
              <a:ea typeface="Open Sans"/>
              <a:cs typeface="Open Sans"/>
              <a:sym typeface="Open Sans"/>
            </a:endParaRPr>
          </a:p>
        </p:txBody>
      </p:sp>
      <p:sp>
        <p:nvSpPr>
          <p:cNvPr id="73" name="Google Shape;73;p11"/>
          <p:cNvSpPr/>
          <p:nvPr/>
        </p:nvSpPr>
        <p:spPr>
          <a:xfrm>
            <a:off x="3863100" y="2242466"/>
            <a:ext cx="1417800" cy="4218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5.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6.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4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76"/>
        <p:cNvGrpSpPr/>
        <p:nvPr/>
      </p:nvGrpSpPr>
      <p:grpSpPr>
        <a:xfrm>
          <a:off x="0" y="0"/>
          <a:ext cx="0" cy="0"/>
          <a:chOff x="0" y="0"/>
          <a:chExt cx="0" cy="0"/>
        </a:xfrm>
      </p:grpSpPr>
      <p:sp>
        <p:nvSpPr>
          <p:cNvPr id="77" name="Google Shape;77;p13"/>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117"/>
        <p:cNvGrpSpPr/>
        <p:nvPr/>
      </p:nvGrpSpPr>
      <p:grpSpPr>
        <a:xfrm>
          <a:off x="0" y="0"/>
          <a:ext cx="0" cy="0"/>
          <a:chOff x="0" y="0"/>
          <a:chExt cx="0" cy="0"/>
        </a:xfrm>
      </p:grpSpPr>
      <p:sp>
        <p:nvSpPr>
          <p:cNvPr id="118" name="Google Shape;118;p19"/>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168"/>
        <p:cNvGrpSpPr/>
        <p:nvPr/>
      </p:nvGrpSpPr>
      <p:grpSpPr>
        <a:xfrm>
          <a:off x="0" y="0"/>
          <a:ext cx="0" cy="0"/>
          <a:chOff x="0" y="0"/>
          <a:chExt cx="0" cy="0"/>
        </a:xfrm>
      </p:grpSpPr>
      <p:sp>
        <p:nvSpPr>
          <p:cNvPr id="169" name="Google Shape;169;p26"/>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209"/>
        <p:cNvGrpSpPr/>
        <p:nvPr/>
      </p:nvGrpSpPr>
      <p:grpSpPr>
        <a:xfrm>
          <a:off x="0" y="0"/>
          <a:ext cx="0" cy="0"/>
          <a:chOff x="0" y="0"/>
          <a:chExt cx="0" cy="0"/>
        </a:xfrm>
      </p:grpSpPr>
      <p:sp>
        <p:nvSpPr>
          <p:cNvPr id="210" name="Google Shape;210;p32"/>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hyperlink" Target="http://mlhlocal.host/github-edu"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mlhlocal.host/github-signu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github.com/arpita-abrol/mlh-localhost-githu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rpita-abrol/mlh-localhost-github" TargetMode="External"/><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mlhlocal.host/install-git"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http://mlhlocal.host/github-demo"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7.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4"/>
        <p:cNvGrpSpPr/>
        <p:nvPr/>
      </p:nvGrpSpPr>
      <p:grpSpPr>
        <a:xfrm>
          <a:off x="0" y="0"/>
          <a:ext cx="0" cy="0"/>
          <a:chOff x="0" y="0"/>
          <a:chExt cx="0" cy="0"/>
        </a:xfrm>
      </p:grpSpPr>
      <p:sp>
        <p:nvSpPr>
          <p:cNvPr id="255" name="Google Shape;255;p38"/>
          <p:cNvSpPr txBox="1"/>
          <p:nvPr/>
        </p:nvSpPr>
        <p:spPr>
          <a:xfrm>
            <a:off x="8354450" y="6524500"/>
            <a:ext cx="675600" cy="25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pic>
        <p:nvPicPr>
          <p:cNvPr id="256" name="Google Shape;256;p38"/>
          <p:cNvPicPr preferRelativeResize="0"/>
          <p:nvPr/>
        </p:nvPicPr>
        <p:blipFill>
          <a:blip r:embed="rId3">
            <a:alphaModFix/>
          </a:blip>
          <a:stretch>
            <a:fillRect/>
          </a:stretch>
        </p:blipFill>
        <p:spPr>
          <a:xfrm>
            <a:off x="3332014" y="5344625"/>
            <a:ext cx="2479975" cy="670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7"/>
          <p:cNvSpPr txBox="1"/>
          <p:nvPr/>
        </p:nvSpPr>
        <p:spPr>
          <a:xfrm>
            <a:off x="161550" y="626000"/>
            <a:ext cx="8820900" cy="7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Git vs. GitHub</a:t>
            </a:r>
            <a:endParaRPr sz="3000" b="1">
              <a:solidFill>
                <a:srgbClr val="000000"/>
              </a:solidFill>
              <a:latin typeface="Open Sans"/>
              <a:ea typeface="Open Sans"/>
              <a:cs typeface="Open Sans"/>
              <a:sym typeface="Open Sans"/>
            </a:endParaRPr>
          </a:p>
        </p:txBody>
      </p:sp>
      <p:sp>
        <p:nvSpPr>
          <p:cNvPr id="329" name="Google Shape;329;p47"/>
          <p:cNvSpPr txBox="1"/>
          <p:nvPr/>
        </p:nvSpPr>
        <p:spPr>
          <a:xfrm>
            <a:off x="161550" y="1368463"/>
            <a:ext cx="8820900" cy="510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latin typeface="Open Sans"/>
                <a:ea typeface="Open Sans"/>
                <a:cs typeface="Open Sans"/>
                <a:sym typeface="Open Sans"/>
              </a:rPr>
              <a:t>What's the difference?</a:t>
            </a:r>
            <a:endParaRPr sz="2000">
              <a:latin typeface="Open Sans"/>
              <a:ea typeface="Open Sans"/>
              <a:cs typeface="Open Sans"/>
              <a:sym typeface="Open Sans"/>
            </a:endParaRPr>
          </a:p>
        </p:txBody>
      </p:sp>
      <p:sp>
        <p:nvSpPr>
          <p:cNvPr id="330" name="Google Shape;330;p47"/>
          <p:cNvSpPr txBox="1"/>
          <p:nvPr/>
        </p:nvSpPr>
        <p:spPr>
          <a:xfrm>
            <a:off x="187238" y="2473375"/>
            <a:ext cx="4063800" cy="2625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Git is a version control system.</a:t>
            </a:r>
            <a:endParaRPr sz="1800">
              <a:solidFill>
                <a:srgbClr val="353535"/>
              </a:solidFill>
              <a:latin typeface="Open Sans"/>
              <a:ea typeface="Open Sans"/>
              <a:cs typeface="Open Sans"/>
              <a:sym typeface="Open Sans"/>
            </a:endParaRPr>
          </a:p>
          <a:p>
            <a:pPr marL="457200" lvl="0" indent="-342900" algn="l" rtl="0">
              <a:lnSpc>
                <a:spcPct val="115000"/>
              </a:lnSpc>
              <a:spcBef>
                <a:spcPts val="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It can be used with various tools or locally on your computer to help you keep track of changes in your code projects. </a:t>
            </a:r>
            <a:endParaRPr sz="1800">
              <a:solidFill>
                <a:srgbClr val="353535"/>
              </a:solidFill>
              <a:latin typeface="Open Sans"/>
              <a:ea typeface="Open Sans"/>
              <a:cs typeface="Open Sans"/>
              <a:sym typeface="Open Sans"/>
            </a:endParaRPr>
          </a:p>
          <a:p>
            <a:pPr marL="457200" lvl="0" indent="-342900" algn="l" rtl="0">
              <a:lnSpc>
                <a:spcPct val="115000"/>
              </a:lnSpc>
              <a:spcBef>
                <a:spcPts val="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Think of it like Google Docs for code, but better. </a:t>
            </a:r>
            <a:endParaRPr sz="1800">
              <a:solidFill>
                <a:srgbClr val="353535"/>
              </a:solidFill>
              <a:latin typeface="Open Sans"/>
              <a:ea typeface="Open Sans"/>
              <a:cs typeface="Open Sans"/>
              <a:sym typeface="Open Sans"/>
            </a:endParaRPr>
          </a:p>
        </p:txBody>
      </p:sp>
      <p:sp>
        <p:nvSpPr>
          <p:cNvPr id="331" name="Google Shape;331;p47"/>
          <p:cNvSpPr txBox="1"/>
          <p:nvPr/>
        </p:nvSpPr>
        <p:spPr>
          <a:xfrm>
            <a:off x="161550" y="1844725"/>
            <a:ext cx="4063800" cy="510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latin typeface="Open Sans"/>
                <a:ea typeface="Open Sans"/>
                <a:cs typeface="Open Sans"/>
                <a:sym typeface="Open Sans"/>
              </a:rPr>
              <a:t>Git</a:t>
            </a:r>
            <a:endParaRPr sz="2400" b="1">
              <a:latin typeface="Open Sans"/>
              <a:ea typeface="Open Sans"/>
              <a:cs typeface="Open Sans"/>
              <a:sym typeface="Open Sans"/>
            </a:endParaRPr>
          </a:p>
        </p:txBody>
      </p:sp>
      <p:sp>
        <p:nvSpPr>
          <p:cNvPr id="332" name="Google Shape;332;p47"/>
          <p:cNvSpPr txBox="1"/>
          <p:nvPr/>
        </p:nvSpPr>
        <p:spPr>
          <a:xfrm>
            <a:off x="4918650" y="1844725"/>
            <a:ext cx="4063800" cy="510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latin typeface="Open Sans"/>
                <a:ea typeface="Open Sans"/>
                <a:cs typeface="Open Sans"/>
                <a:sym typeface="Open Sans"/>
              </a:rPr>
              <a:t>GitHub</a:t>
            </a:r>
            <a:endParaRPr sz="2400" b="1">
              <a:latin typeface="Open Sans"/>
              <a:ea typeface="Open Sans"/>
              <a:cs typeface="Open Sans"/>
              <a:sym typeface="Open Sans"/>
            </a:endParaRPr>
          </a:p>
        </p:txBody>
      </p:sp>
      <p:sp>
        <p:nvSpPr>
          <p:cNvPr id="333" name="Google Shape;333;p47"/>
          <p:cNvSpPr txBox="1"/>
          <p:nvPr/>
        </p:nvSpPr>
        <p:spPr>
          <a:xfrm>
            <a:off x="4892963" y="2473375"/>
            <a:ext cx="4063800" cy="2625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GitHub is a platform for code collaboration! </a:t>
            </a:r>
            <a:endParaRPr sz="1800">
              <a:solidFill>
                <a:srgbClr val="353535"/>
              </a:solidFill>
              <a:latin typeface="Open Sans"/>
              <a:ea typeface="Open Sans"/>
              <a:cs typeface="Open Sans"/>
              <a:sym typeface="Open Sans"/>
            </a:endParaRPr>
          </a:p>
          <a:p>
            <a:pPr marL="457200" lvl="0" indent="-342900" algn="l" rtl="0">
              <a:lnSpc>
                <a:spcPct val="115000"/>
              </a:lnSpc>
              <a:spcBef>
                <a:spcPts val="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GitHub uses Git for version control and provides you all sorts of awesome collaboration tools. </a:t>
            </a:r>
            <a:endParaRPr sz="1800">
              <a:solidFill>
                <a:srgbClr val="353535"/>
              </a:solidFill>
              <a:latin typeface="Open Sans"/>
              <a:ea typeface="Open Sans"/>
              <a:cs typeface="Open Sans"/>
              <a:sym typeface="Open Sans"/>
            </a:endParaRPr>
          </a:p>
        </p:txBody>
      </p:sp>
      <p:pic>
        <p:nvPicPr>
          <p:cNvPr id="334" name="Google Shape;334;p47"/>
          <p:cNvPicPr preferRelativeResize="0"/>
          <p:nvPr/>
        </p:nvPicPr>
        <p:blipFill>
          <a:blip r:embed="rId3">
            <a:alphaModFix/>
          </a:blip>
          <a:stretch>
            <a:fillRect/>
          </a:stretch>
        </p:blipFill>
        <p:spPr>
          <a:xfrm>
            <a:off x="733500" y="5217625"/>
            <a:ext cx="2919876" cy="1219275"/>
          </a:xfrm>
          <a:prstGeom prst="rect">
            <a:avLst/>
          </a:prstGeom>
          <a:noFill/>
          <a:ln>
            <a:noFill/>
          </a:ln>
        </p:spPr>
      </p:pic>
      <p:pic>
        <p:nvPicPr>
          <p:cNvPr id="335" name="Google Shape;335;p47"/>
          <p:cNvPicPr preferRelativeResize="0"/>
          <p:nvPr/>
        </p:nvPicPr>
        <p:blipFill>
          <a:blip r:embed="rId4">
            <a:alphaModFix/>
          </a:blip>
          <a:stretch>
            <a:fillRect/>
          </a:stretch>
        </p:blipFill>
        <p:spPr>
          <a:xfrm>
            <a:off x="5189377" y="5350888"/>
            <a:ext cx="3522352" cy="952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8"/>
          <p:cNvSpPr txBox="1"/>
          <p:nvPr/>
        </p:nvSpPr>
        <p:spPr>
          <a:xfrm>
            <a:off x="161550" y="1368463"/>
            <a:ext cx="8820900" cy="510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latin typeface="Open Sans"/>
                <a:ea typeface="Open Sans"/>
                <a:cs typeface="Open Sans"/>
                <a:sym typeface="Open Sans"/>
              </a:rPr>
              <a:t>Because emailing a file around is painful</a:t>
            </a:r>
            <a:endParaRPr sz="2000">
              <a:latin typeface="Open Sans"/>
              <a:ea typeface="Open Sans"/>
              <a:cs typeface="Open Sans"/>
              <a:sym typeface="Open Sans"/>
            </a:endParaRPr>
          </a:p>
        </p:txBody>
      </p:sp>
      <p:sp>
        <p:nvSpPr>
          <p:cNvPr id="341" name="Google Shape;341;p48"/>
          <p:cNvSpPr txBox="1"/>
          <p:nvPr/>
        </p:nvSpPr>
        <p:spPr>
          <a:xfrm>
            <a:off x="186900" y="1755950"/>
            <a:ext cx="8770200" cy="39570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000"/>
              </a:spcBef>
              <a:spcAft>
                <a:spcPts val="0"/>
              </a:spcAft>
              <a:buNone/>
            </a:pPr>
            <a:r>
              <a:rPr lang="en" sz="1800" b="1">
                <a:solidFill>
                  <a:srgbClr val="353535"/>
                </a:solidFill>
                <a:latin typeface="Open Sans"/>
                <a:ea typeface="Open Sans"/>
                <a:cs typeface="Open Sans"/>
                <a:sym typeface="Open Sans"/>
              </a:rPr>
              <a:t>Version control features:</a:t>
            </a:r>
            <a:endParaRPr sz="1800" b="1">
              <a:solidFill>
                <a:srgbClr val="353535"/>
              </a:solidFill>
              <a:latin typeface="Open Sans"/>
              <a:ea typeface="Open Sans"/>
              <a:cs typeface="Open Sans"/>
              <a:sym typeface="Open Sans"/>
            </a:endParaRPr>
          </a:p>
          <a:p>
            <a:pPr marL="457200" lvl="0" indent="-342900" algn="l" rtl="0">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Log changes in a searchable way, instead of renaming a file for each version.</a:t>
            </a:r>
            <a:endParaRPr sz="1800">
              <a:solidFill>
                <a:srgbClr val="353535"/>
              </a:solidFill>
              <a:latin typeface="Open Sans"/>
              <a:ea typeface="Open Sans"/>
              <a:cs typeface="Open Sans"/>
              <a:sym typeface="Open Sans"/>
            </a:endParaRPr>
          </a:p>
          <a:p>
            <a:pPr marL="0" lvl="0" indent="0" algn="l" rtl="0">
              <a:lnSpc>
                <a:spcPct val="115000"/>
              </a:lnSpc>
              <a:spcBef>
                <a:spcPts val="1000"/>
              </a:spcBef>
              <a:spcAft>
                <a:spcPts val="0"/>
              </a:spcAft>
              <a:buNone/>
            </a:pPr>
            <a:endParaRPr sz="1800">
              <a:solidFill>
                <a:srgbClr val="353535"/>
              </a:solidFill>
              <a:latin typeface="Open Sans"/>
              <a:ea typeface="Open Sans"/>
              <a:cs typeface="Open Sans"/>
              <a:sym typeface="Open Sans"/>
            </a:endParaRPr>
          </a:p>
          <a:p>
            <a:pPr marL="0" lvl="0" indent="0" algn="l" rtl="0">
              <a:lnSpc>
                <a:spcPct val="115000"/>
              </a:lnSpc>
              <a:spcBef>
                <a:spcPts val="1000"/>
              </a:spcBef>
              <a:spcAft>
                <a:spcPts val="0"/>
              </a:spcAft>
              <a:buNone/>
            </a:pPr>
            <a:endParaRPr sz="1800">
              <a:solidFill>
                <a:srgbClr val="353535"/>
              </a:solidFill>
              <a:latin typeface="Open Sans"/>
              <a:ea typeface="Open Sans"/>
              <a:cs typeface="Open Sans"/>
              <a:sym typeface="Open Sans"/>
            </a:endParaRPr>
          </a:p>
          <a:p>
            <a:pPr marL="0" lvl="0" indent="0" algn="l" rtl="0">
              <a:lnSpc>
                <a:spcPct val="115000"/>
              </a:lnSpc>
              <a:spcBef>
                <a:spcPts val="1000"/>
              </a:spcBef>
              <a:spcAft>
                <a:spcPts val="0"/>
              </a:spcAft>
              <a:buNone/>
            </a:pPr>
            <a:endParaRPr sz="1800">
              <a:solidFill>
                <a:srgbClr val="353535"/>
              </a:solidFill>
              <a:latin typeface="Open Sans"/>
              <a:ea typeface="Open Sans"/>
              <a:cs typeface="Open Sans"/>
              <a:sym typeface="Open Sans"/>
            </a:endParaRPr>
          </a:p>
          <a:p>
            <a:pPr marL="457200" lvl="0" indent="-342900" algn="l" rtl="0">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Collaborators can work in parallel and merge their changes automatically, instead of manually comparing the differences between a file</a:t>
            </a:r>
            <a:endParaRPr sz="1800">
              <a:solidFill>
                <a:srgbClr val="353535"/>
              </a:solidFill>
              <a:latin typeface="Open Sans"/>
              <a:ea typeface="Open Sans"/>
              <a:cs typeface="Open Sans"/>
              <a:sym typeface="Open Sans"/>
            </a:endParaRPr>
          </a:p>
        </p:txBody>
      </p:sp>
      <p:pic>
        <p:nvPicPr>
          <p:cNvPr id="342" name="Google Shape;342;p48"/>
          <p:cNvPicPr preferRelativeResize="0"/>
          <p:nvPr/>
        </p:nvPicPr>
        <p:blipFill>
          <a:blip r:embed="rId3">
            <a:alphaModFix/>
          </a:blip>
          <a:stretch>
            <a:fillRect/>
          </a:stretch>
        </p:blipFill>
        <p:spPr>
          <a:xfrm>
            <a:off x="2358200" y="2818475"/>
            <a:ext cx="4629200" cy="1222500"/>
          </a:xfrm>
          <a:prstGeom prst="rect">
            <a:avLst/>
          </a:prstGeom>
          <a:noFill/>
          <a:ln w="19050" cap="flat" cmpd="sng">
            <a:solidFill>
              <a:schemeClr val="dk2"/>
            </a:solidFill>
            <a:prstDash val="solid"/>
            <a:round/>
            <a:headEnd type="none" w="sm" len="sm"/>
            <a:tailEnd type="none" w="sm" len="sm"/>
          </a:ln>
        </p:spPr>
      </p:pic>
      <p:pic>
        <p:nvPicPr>
          <p:cNvPr id="343" name="Google Shape;343;p48"/>
          <p:cNvPicPr preferRelativeResize="0"/>
          <p:nvPr/>
        </p:nvPicPr>
        <p:blipFill>
          <a:blip r:embed="rId4">
            <a:alphaModFix/>
          </a:blip>
          <a:stretch>
            <a:fillRect/>
          </a:stretch>
        </p:blipFill>
        <p:spPr>
          <a:xfrm>
            <a:off x="2529500" y="4980675"/>
            <a:ext cx="1826500" cy="1624625"/>
          </a:xfrm>
          <a:prstGeom prst="rect">
            <a:avLst/>
          </a:prstGeom>
          <a:noFill/>
          <a:ln w="19050" cap="flat" cmpd="sng">
            <a:solidFill>
              <a:schemeClr val="dk2"/>
            </a:solidFill>
            <a:prstDash val="solid"/>
            <a:round/>
            <a:headEnd type="none" w="sm" len="sm"/>
            <a:tailEnd type="none" w="sm" len="sm"/>
          </a:ln>
        </p:spPr>
      </p:pic>
      <p:pic>
        <p:nvPicPr>
          <p:cNvPr id="344" name="Google Shape;344;p48"/>
          <p:cNvPicPr preferRelativeResize="0"/>
          <p:nvPr/>
        </p:nvPicPr>
        <p:blipFill>
          <a:blip r:embed="rId5">
            <a:alphaModFix/>
          </a:blip>
          <a:stretch>
            <a:fillRect/>
          </a:stretch>
        </p:blipFill>
        <p:spPr>
          <a:xfrm>
            <a:off x="4614250" y="4980675"/>
            <a:ext cx="2000261" cy="1624625"/>
          </a:xfrm>
          <a:prstGeom prst="rect">
            <a:avLst/>
          </a:prstGeom>
          <a:noFill/>
          <a:ln w="19050" cap="flat" cmpd="sng">
            <a:solidFill>
              <a:schemeClr val="dk2"/>
            </a:solidFill>
            <a:prstDash val="solid"/>
            <a:round/>
            <a:headEnd type="none" w="sm" len="sm"/>
            <a:tailEnd type="none" w="sm" len="sm"/>
          </a:ln>
        </p:spPr>
      </p:pic>
      <p:sp>
        <p:nvSpPr>
          <p:cNvPr id="345" name="Google Shape;345;p48"/>
          <p:cNvSpPr txBox="1"/>
          <p:nvPr/>
        </p:nvSpPr>
        <p:spPr>
          <a:xfrm>
            <a:off x="-76200" y="6591900"/>
            <a:ext cx="4734900" cy="34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Open Sans"/>
                <a:ea typeface="Open Sans"/>
                <a:cs typeface="Open Sans"/>
                <a:sym typeface="Open Sans"/>
              </a:rPr>
              <a:t>Graphics taken from the Software Carpentry Git Lesson*</a:t>
            </a:r>
            <a:endParaRPr sz="1000" i="1">
              <a:latin typeface="Open Sans"/>
              <a:ea typeface="Open Sans"/>
              <a:cs typeface="Open Sans"/>
              <a:sym typeface="Open Sans"/>
            </a:endParaRPr>
          </a:p>
        </p:txBody>
      </p:sp>
      <p:sp>
        <p:nvSpPr>
          <p:cNvPr id="346" name="Google Shape;346;p48"/>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Why version control? </a:t>
            </a:r>
            <a:endParaRPr sz="3000" b="1">
              <a:solidFill>
                <a:srgbClr val="00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9"/>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an account!</a:t>
            </a:r>
            <a:endParaRPr sz="3000" b="1">
              <a:solidFill>
                <a:srgbClr val="000000"/>
              </a:solidFill>
              <a:latin typeface="Open Sans"/>
              <a:ea typeface="Open Sans"/>
              <a:cs typeface="Open Sans"/>
              <a:sym typeface="Open Sans"/>
            </a:endParaRPr>
          </a:p>
        </p:txBody>
      </p:sp>
      <p:sp>
        <p:nvSpPr>
          <p:cNvPr id="352" name="Google Shape;352;p49"/>
          <p:cNvSpPr/>
          <p:nvPr/>
        </p:nvSpPr>
        <p:spPr>
          <a:xfrm>
            <a:off x="242763" y="2509250"/>
            <a:ext cx="4228200" cy="707700"/>
          </a:xfrm>
          <a:prstGeom prst="rect">
            <a:avLst/>
          </a:prstGeom>
          <a:solidFill>
            <a:srgbClr val="353535"/>
          </a:solidFill>
          <a:ln w="2857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u="sng">
                <a:solidFill>
                  <a:schemeClr val="lt1"/>
                </a:solidFill>
                <a:latin typeface="Open Sans"/>
                <a:ea typeface="Open Sans"/>
                <a:cs typeface="Open Sans"/>
                <a:sym typeface="Open Sans"/>
                <a:hlinkClick r:id="rId3"/>
              </a:rPr>
              <a:t>http://mlhlocal.</a:t>
            </a:r>
            <a:r>
              <a:rPr lang="en" sz="1800" b="1" u="sng">
                <a:solidFill>
                  <a:schemeClr val="lt1"/>
                </a:solidFill>
                <a:latin typeface="Open Sans"/>
                <a:ea typeface="Open Sans"/>
                <a:cs typeface="Open Sans"/>
                <a:sym typeface="Open Sans"/>
                <a:hlinkClick r:id="rId3"/>
              </a:rPr>
              <a:t>host</a:t>
            </a:r>
            <a:r>
              <a:rPr lang="en" sz="1800" b="1" u="sng">
                <a:solidFill>
                  <a:schemeClr val="lt1"/>
                </a:solidFill>
                <a:latin typeface="Open Sans"/>
                <a:ea typeface="Open Sans"/>
                <a:cs typeface="Open Sans"/>
                <a:sym typeface="Open Sans"/>
                <a:hlinkClick r:id="rId3"/>
              </a:rPr>
              <a:t>/github-edu</a:t>
            </a:r>
            <a:endParaRPr sz="1800">
              <a:solidFill>
                <a:schemeClr val="lt1"/>
              </a:solidFill>
            </a:endParaRPr>
          </a:p>
        </p:txBody>
      </p:sp>
      <p:sp>
        <p:nvSpPr>
          <p:cNvPr id="353" name="Google Shape;353;p49"/>
          <p:cNvSpPr txBox="1"/>
          <p:nvPr/>
        </p:nvSpPr>
        <p:spPr>
          <a:xfrm>
            <a:off x="161550" y="1376175"/>
            <a:ext cx="8820900" cy="8244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Visit the URL on the left if you're a student and on the right if you are not. Follow the instructions on GitHub.com to make your account! </a:t>
            </a:r>
            <a:endParaRPr sz="1800">
              <a:latin typeface="Open Sans"/>
              <a:ea typeface="Open Sans"/>
              <a:cs typeface="Open Sans"/>
              <a:sym typeface="Open Sans"/>
            </a:endParaRPr>
          </a:p>
        </p:txBody>
      </p:sp>
      <p:sp>
        <p:nvSpPr>
          <p:cNvPr id="354" name="Google Shape;354;p49"/>
          <p:cNvSpPr/>
          <p:nvPr/>
        </p:nvSpPr>
        <p:spPr>
          <a:xfrm>
            <a:off x="4673038" y="2509250"/>
            <a:ext cx="4228200" cy="707700"/>
          </a:xfrm>
          <a:prstGeom prst="rect">
            <a:avLst/>
          </a:prstGeom>
          <a:solidFill>
            <a:srgbClr val="353535"/>
          </a:solidFill>
          <a:ln w="2857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u="sng">
                <a:solidFill>
                  <a:srgbClr val="FFFFFF"/>
                </a:solidFill>
                <a:latin typeface="Open Sans"/>
                <a:ea typeface="Open Sans"/>
                <a:cs typeface="Open Sans"/>
                <a:sym typeface="Open Sans"/>
                <a:hlinkClick r:id="rId4"/>
              </a:rPr>
              <a:t>http://mlhlocal.host/github-signup</a:t>
            </a:r>
            <a:endParaRPr sz="1800">
              <a:solidFill>
                <a:srgbClr val="EAEAEA"/>
              </a:solidFill>
            </a:endParaRPr>
          </a:p>
        </p:txBody>
      </p:sp>
      <p:pic>
        <p:nvPicPr>
          <p:cNvPr id="355" name="Google Shape;355;p49"/>
          <p:cNvPicPr preferRelativeResize="0"/>
          <p:nvPr/>
        </p:nvPicPr>
        <p:blipFill>
          <a:blip r:embed="rId5">
            <a:alphaModFix/>
          </a:blip>
          <a:stretch>
            <a:fillRect/>
          </a:stretch>
        </p:blipFill>
        <p:spPr>
          <a:xfrm>
            <a:off x="242763" y="3678025"/>
            <a:ext cx="4228201" cy="2702398"/>
          </a:xfrm>
          <a:prstGeom prst="rect">
            <a:avLst/>
          </a:prstGeom>
          <a:noFill/>
          <a:ln w="19050" cap="flat" cmpd="sng">
            <a:solidFill>
              <a:schemeClr val="dk2"/>
            </a:solidFill>
            <a:prstDash val="solid"/>
            <a:round/>
            <a:headEnd type="none" w="sm" len="sm"/>
            <a:tailEnd type="none" w="sm" len="sm"/>
          </a:ln>
        </p:spPr>
      </p:pic>
      <p:pic>
        <p:nvPicPr>
          <p:cNvPr id="356" name="Google Shape;356;p49"/>
          <p:cNvPicPr preferRelativeResize="0"/>
          <p:nvPr/>
        </p:nvPicPr>
        <p:blipFill rotWithShape="1">
          <a:blip r:embed="rId6">
            <a:alphaModFix/>
          </a:blip>
          <a:srcRect b="15325"/>
          <a:stretch/>
        </p:blipFill>
        <p:spPr>
          <a:xfrm>
            <a:off x="4673037" y="3678025"/>
            <a:ext cx="4228199" cy="2702399"/>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0"/>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GitHub</a:t>
            </a:r>
            <a:endParaRPr sz="3000" b="1">
              <a:solidFill>
                <a:srgbClr val="000000"/>
              </a:solidFill>
              <a:latin typeface="Open Sans"/>
              <a:ea typeface="Open Sans"/>
              <a:cs typeface="Open Sans"/>
              <a:sym typeface="Open Sans"/>
            </a:endParaRPr>
          </a:p>
        </p:txBody>
      </p:sp>
      <p:sp>
        <p:nvSpPr>
          <p:cNvPr id="362" name="Google Shape;362;p50"/>
          <p:cNvSpPr txBox="1"/>
          <p:nvPr/>
        </p:nvSpPr>
        <p:spPr>
          <a:xfrm>
            <a:off x="161550" y="1223775"/>
            <a:ext cx="8820900" cy="824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The GitHub platform provides numerous features for collaboration. </a:t>
            </a:r>
            <a:endParaRPr sz="1800">
              <a:latin typeface="Open Sans"/>
              <a:ea typeface="Open Sans"/>
              <a:cs typeface="Open Sans"/>
              <a:sym typeface="Open Sans"/>
            </a:endParaRPr>
          </a:p>
        </p:txBody>
      </p:sp>
      <p:pic>
        <p:nvPicPr>
          <p:cNvPr id="363" name="Google Shape;363;p50"/>
          <p:cNvPicPr preferRelativeResize="0"/>
          <p:nvPr/>
        </p:nvPicPr>
        <p:blipFill>
          <a:blip r:embed="rId3">
            <a:alphaModFix/>
          </a:blip>
          <a:stretch>
            <a:fillRect/>
          </a:stretch>
        </p:blipFill>
        <p:spPr>
          <a:xfrm>
            <a:off x="152400" y="1916325"/>
            <a:ext cx="8839203" cy="2468502"/>
          </a:xfrm>
          <a:prstGeom prst="rect">
            <a:avLst/>
          </a:prstGeom>
          <a:noFill/>
          <a:ln w="19050" cap="flat" cmpd="sng">
            <a:solidFill>
              <a:schemeClr val="dk2"/>
            </a:solidFill>
            <a:prstDash val="solid"/>
            <a:round/>
            <a:headEnd type="none" w="sm" len="sm"/>
            <a:tailEnd type="none" w="sm" len="sm"/>
          </a:ln>
        </p:spPr>
      </p:pic>
      <p:sp>
        <p:nvSpPr>
          <p:cNvPr id="364" name="Google Shape;364;p50"/>
          <p:cNvSpPr txBox="1"/>
          <p:nvPr/>
        </p:nvSpPr>
        <p:spPr>
          <a:xfrm>
            <a:off x="219450" y="4321350"/>
            <a:ext cx="8705100" cy="1544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000"/>
              </a:spcBef>
              <a:spcAft>
                <a:spcPts val="1000"/>
              </a:spcAft>
              <a:buNone/>
            </a:pPr>
            <a:r>
              <a:rPr lang="en" sz="1800">
                <a:solidFill>
                  <a:srgbClr val="353535"/>
                </a:solidFill>
                <a:latin typeface="Open Sans"/>
                <a:ea typeface="Open Sans"/>
                <a:cs typeface="Open Sans"/>
                <a:sym typeface="Open Sans"/>
              </a:rPr>
              <a:t>Next to the search bar, you can select Pull requests. This will show you your own pull requests against other people's repos. </a:t>
            </a:r>
            <a:endParaRPr sz="1800">
              <a:solidFill>
                <a:srgbClr val="353535"/>
              </a:solidFill>
              <a:latin typeface="Open Sans"/>
              <a:ea typeface="Open Sans"/>
              <a:cs typeface="Open Sans"/>
              <a:sym typeface="Open Sans"/>
            </a:endParaRPr>
          </a:p>
        </p:txBody>
      </p:sp>
      <p:sp>
        <p:nvSpPr>
          <p:cNvPr id="365" name="Google Shape;365;p50"/>
          <p:cNvSpPr/>
          <p:nvPr/>
        </p:nvSpPr>
        <p:spPr>
          <a:xfrm>
            <a:off x="2457450" y="1963075"/>
            <a:ext cx="692400" cy="256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50"/>
          <p:cNvGrpSpPr/>
          <p:nvPr/>
        </p:nvGrpSpPr>
        <p:grpSpPr>
          <a:xfrm>
            <a:off x="454397" y="5432000"/>
            <a:ext cx="8235198" cy="1116000"/>
            <a:chOff x="174700" y="3273600"/>
            <a:chExt cx="4195210" cy="1116000"/>
          </a:xfrm>
        </p:grpSpPr>
        <p:grpSp>
          <p:nvGrpSpPr>
            <p:cNvPr id="367" name="Google Shape;367;p50"/>
            <p:cNvGrpSpPr/>
            <p:nvPr/>
          </p:nvGrpSpPr>
          <p:grpSpPr>
            <a:xfrm>
              <a:off x="174702" y="3621600"/>
              <a:ext cx="4195208" cy="768000"/>
              <a:chOff x="160476" y="0"/>
              <a:chExt cx="5525100" cy="768000"/>
            </a:xfrm>
          </p:grpSpPr>
          <p:sp>
            <p:nvSpPr>
              <p:cNvPr id="368" name="Google Shape;368;p50"/>
              <p:cNvSpPr/>
              <p:nvPr/>
            </p:nvSpPr>
            <p:spPr>
              <a:xfrm>
                <a:off x="160476" y="0"/>
                <a:ext cx="5525100" cy="7608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369" name="Google Shape;369;p50"/>
              <p:cNvSpPr txBox="1"/>
              <p:nvPr/>
            </p:nvSpPr>
            <p:spPr>
              <a:xfrm>
                <a:off x="240449" y="7200"/>
                <a:ext cx="5367000" cy="7608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pull request</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a way to ask to make changes to someone else's code by submitting your own changes for their review</a:t>
                </a:r>
                <a:endParaRPr sz="1800">
                  <a:latin typeface="Open Sans"/>
                  <a:ea typeface="Open Sans"/>
                  <a:cs typeface="Open Sans"/>
                  <a:sym typeface="Open Sans"/>
                </a:endParaRPr>
              </a:p>
            </p:txBody>
          </p:sp>
        </p:grpSp>
        <p:sp>
          <p:nvSpPr>
            <p:cNvPr id="370" name="Google Shape;370;p50"/>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a:t>
              </a:r>
              <a:endParaRPr sz="1800" b="1" i="0" u="none" strike="noStrike" cap="none">
                <a:solidFill>
                  <a:srgbClr val="FFFFFF"/>
                </a:solidFill>
                <a:latin typeface="Open Sans"/>
                <a:ea typeface="Open Sans"/>
                <a:cs typeface="Open Sans"/>
                <a:sym typeface="Open San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51"/>
          <p:cNvPicPr preferRelativeResize="0"/>
          <p:nvPr/>
        </p:nvPicPr>
        <p:blipFill>
          <a:blip r:embed="rId3">
            <a:alphaModFix/>
          </a:blip>
          <a:stretch>
            <a:fillRect/>
          </a:stretch>
        </p:blipFill>
        <p:spPr>
          <a:xfrm>
            <a:off x="152400" y="1916325"/>
            <a:ext cx="8839203" cy="2468502"/>
          </a:xfrm>
          <a:prstGeom prst="rect">
            <a:avLst/>
          </a:prstGeom>
          <a:noFill/>
          <a:ln w="19050" cap="flat" cmpd="sng">
            <a:solidFill>
              <a:schemeClr val="dk2"/>
            </a:solidFill>
            <a:prstDash val="solid"/>
            <a:round/>
            <a:headEnd type="none" w="sm" len="sm"/>
            <a:tailEnd type="none" w="sm" len="sm"/>
          </a:ln>
        </p:spPr>
      </p:pic>
      <p:sp>
        <p:nvSpPr>
          <p:cNvPr id="376" name="Google Shape;376;p51"/>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GitHub</a:t>
            </a:r>
            <a:endParaRPr sz="3000" b="1">
              <a:solidFill>
                <a:srgbClr val="000000"/>
              </a:solidFill>
              <a:latin typeface="Open Sans"/>
              <a:ea typeface="Open Sans"/>
              <a:cs typeface="Open Sans"/>
              <a:sym typeface="Open Sans"/>
            </a:endParaRPr>
          </a:p>
        </p:txBody>
      </p:sp>
      <p:sp>
        <p:nvSpPr>
          <p:cNvPr id="377" name="Google Shape;377;p51"/>
          <p:cNvSpPr/>
          <p:nvPr/>
        </p:nvSpPr>
        <p:spPr>
          <a:xfrm>
            <a:off x="3116450" y="1982200"/>
            <a:ext cx="435600" cy="256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1"/>
          <p:cNvSpPr txBox="1"/>
          <p:nvPr/>
        </p:nvSpPr>
        <p:spPr>
          <a:xfrm>
            <a:off x="161550" y="1223775"/>
            <a:ext cx="8820900" cy="824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The GitHub platform provides numerous features for collaboration. </a:t>
            </a:r>
            <a:endParaRPr sz="1800">
              <a:latin typeface="Open Sans"/>
              <a:ea typeface="Open Sans"/>
              <a:cs typeface="Open Sans"/>
              <a:sym typeface="Open Sans"/>
            </a:endParaRPr>
          </a:p>
        </p:txBody>
      </p:sp>
      <p:grpSp>
        <p:nvGrpSpPr>
          <p:cNvPr id="379" name="Google Shape;379;p51"/>
          <p:cNvGrpSpPr/>
          <p:nvPr/>
        </p:nvGrpSpPr>
        <p:grpSpPr>
          <a:xfrm>
            <a:off x="454397" y="5432000"/>
            <a:ext cx="8235198" cy="1116000"/>
            <a:chOff x="174700" y="3273600"/>
            <a:chExt cx="4195210" cy="1116000"/>
          </a:xfrm>
        </p:grpSpPr>
        <p:grpSp>
          <p:nvGrpSpPr>
            <p:cNvPr id="380" name="Google Shape;380;p51"/>
            <p:cNvGrpSpPr/>
            <p:nvPr/>
          </p:nvGrpSpPr>
          <p:grpSpPr>
            <a:xfrm>
              <a:off x="174702" y="3621600"/>
              <a:ext cx="4195208" cy="768000"/>
              <a:chOff x="160476" y="0"/>
              <a:chExt cx="5525100" cy="768000"/>
            </a:xfrm>
          </p:grpSpPr>
          <p:sp>
            <p:nvSpPr>
              <p:cNvPr id="381" name="Google Shape;381;p51"/>
              <p:cNvSpPr/>
              <p:nvPr/>
            </p:nvSpPr>
            <p:spPr>
              <a:xfrm>
                <a:off x="160476" y="0"/>
                <a:ext cx="5525100" cy="7608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382" name="Google Shape;382;p51"/>
              <p:cNvSpPr txBox="1"/>
              <p:nvPr/>
            </p:nvSpPr>
            <p:spPr>
              <a:xfrm>
                <a:off x="240449" y="7200"/>
                <a:ext cx="5367000" cy="7608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chemeClr val="dk1"/>
                  </a:buClr>
                  <a:buSzPts val="1100"/>
                  <a:buFont typeface="Arial"/>
                  <a:buNone/>
                </a:pPr>
                <a:r>
                  <a:rPr lang="en" sz="1800" b="1" u="sng">
                    <a:solidFill>
                      <a:schemeClr val="dk1"/>
                    </a:solidFill>
                    <a:latin typeface="Open Sans"/>
                    <a:ea typeface="Open Sans"/>
                    <a:cs typeface="Open Sans"/>
                    <a:sym typeface="Open Sans"/>
                  </a:rPr>
                  <a:t>issues:</a:t>
                </a:r>
                <a:r>
                  <a:rPr lang="en" sz="1800">
                    <a:solidFill>
                      <a:schemeClr val="dk1"/>
                    </a:solidFill>
                    <a:latin typeface="Open Sans"/>
                    <a:ea typeface="Open Sans"/>
                    <a:cs typeface="Open Sans"/>
                    <a:sym typeface="Open Sans"/>
                  </a:rPr>
                  <a:t> a way to share a problem about someone else's code, without necessarily submitting your own solution</a:t>
                </a:r>
                <a:endParaRPr sz="1800">
                  <a:latin typeface="Open Sans"/>
                  <a:ea typeface="Open Sans"/>
                  <a:cs typeface="Open Sans"/>
                  <a:sym typeface="Open Sans"/>
                </a:endParaRPr>
              </a:p>
            </p:txBody>
          </p:sp>
        </p:grpSp>
        <p:sp>
          <p:nvSpPr>
            <p:cNvPr id="383" name="Google Shape;383;p51"/>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a:t>
              </a:r>
              <a:endParaRPr sz="1800" b="1" i="0" u="none" strike="noStrike" cap="none">
                <a:solidFill>
                  <a:srgbClr val="FFFFFF"/>
                </a:solidFill>
                <a:latin typeface="Open Sans"/>
                <a:ea typeface="Open Sans"/>
                <a:cs typeface="Open Sans"/>
                <a:sym typeface="Open Sans"/>
              </a:endParaRPr>
            </a:p>
          </p:txBody>
        </p:sp>
      </p:grpSp>
      <p:sp>
        <p:nvSpPr>
          <p:cNvPr id="384" name="Google Shape;384;p51"/>
          <p:cNvSpPr txBox="1"/>
          <p:nvPr/>
        </p:nvSpPr>
        <p:spPr>
          <a:xfrm>
            <a:off x="219450" y="4549950"/>
            <a:ext cx="8705100" cy="154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1000"/>
              </a:spcAft>
              <a:buNone/>
            </a:pPr>
            <a:r>
              <a:rPr lang="en" sz="1800">
                <a:solidFill>
                  <a:srgbClr val="353535"/>
                </a:solidFill>
                <a:latin typeface="Open Sans"/>
                <a:ea typeface="Open Sans"/>
                <a:cs typeface="Open Sans"/>
                <a:sym typeface="Open Sans"/>
              </a:rPr>
              <a:t>Next to pull requests, you can see any issues you've opened or worked on. </a:t>
            </a:r>
            <a:endParaRPr sz="1800">
              <a:solidFill>
                <a:srgbClr val="353535"/>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52"/>
          <p:cNvPicPr preferRelativeResize="0"/>
          <p:nvPr/>
        </p:nvPicPr>
        <p:blipFill>
          <a:blip r:embed="rId3">
            <a:alphaModFix/>
          </a:blip>
          <a:stretch>
            <a:fillRect/>
          </a:stretch>
        </p:blipFill>
        <p:spPr>
          <a:xfrm>
            <a:off x="152400" y="1916325"/>
            <a:ext cx="8839203" cy="2468502"/>
          </a:xfrm>
          <a:prstGeom prst="rect">
            <a:avLst/>
          </a:prstGeom>
          <a:noFill/>
          <a:ln w="19050" cap="flat" cmpd="sng">
            <a:solidFill>
              <a:schemeClr val="dk2"/>
            </a:solidFill>
            <a:prstDash val="solid"/>
            <a:round/>
            <a:headEnd type="none" w="sm" len="sm"/>
            <a:tailEnd type="none" w="sm" len="sm"/>
          </a:ln>
        </p:spPr>
      </p:pic>
      <p:sp>
        <p:nvSpPr>
          <p:cNvPr id="390" name="Google Shape;390;p52"/>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GitHub</a:t>
            </a:r>
            <a:endParaRPr sz="3000" b="1">
              <a:solidFill>
                <a:srgbClr val="000000"/>
              </a:solidFill>
              <a:latin typeface="Open Sans"/>
              <a:ea typeface="Open Sans"/>
              <a:cs typeface="Open Sans"/>
              <a:sym typeface="Open Sans"/>
            </a:endParaRPr>
          </a:p>
        </p:txBody>
      </p:sp>
      <p:sp>
        <p:nvSpPr>
          <p:cNvPr id="391" name="Google Shape;391;p52"/>
          <p:cNvSpPr txBox="1"/>
          <p:nvPr/>
        </p:nvSpPr>
        <p:spPr>
          <a:xfrm>
            <a:off x="903600" y="4664350"/>
            <a:ext cx="7336800" cy="1687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In the upper right hand corner, you can see any notifications you have received. </a:t>
            </a:r>
            <a:endParaRPr sz="1800">
              <a:solidFill>
                <a:srgbClr val="353535"/>
              </a:solidFill>
              <a:latin typeface="Open Sans"/>
              <a:ea typeface="Open Sans"/>
              <a:cs typeface="Open Sans"/>
              <a:sym typeface="Open Sans"/>
            </a:endParaRPr>
          </a:p>
          <a:p>
            <a:pPr marL="457200" lvl="0" indent="-342900" algn="l" rtl="0">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The + symbol allows you to create a new project. </a:t>
            </a:r>
            <a:endParaRPr sz="1800">
              <a:solidFill>
                <a:srgbClr val="353535"/>
              </a:solidFill>
              <a:latin typeface="Open Sans"/>
              <a:ea typeface="Open Sans"/>
              <a:cs typeface="Open Sans"/>
              <a:sym typeface="Open Sans"/>
            </a:endParaRPr>
          </a:p>
          <a:p>
            <a:pPr marL="457200" lvl="0" indent="-342900" algn="l" rtl="0">
              <a:lnSpc>
                <a:spcPct val="115000"/>
              </a:lnSpc>
              <a:spcBef>
                <a:spcPts val="1000"/>
              </a:spcBef>
              <a:spcAft>
                <a:spcPts val="1000"/>
              </a:spcAft>
              <a:buClr>
                <a:srgbClr val="353535"/>
              </a:buClr>
              <a:buSzPts val="1800"/>
              <a:buFont typeface="Open Sans"/>
              <a:buChar char="●"/>
            </a:pPr>
            <a:r>
              <a:rPr lang="en" sz="1800">
                <a:solidFill>
                  <a:srgbClr val="353535"/>
                </a:solidFill>
                <a:latin typeface="Open Sans"/>
                <a:ea typeface="Open Sans"/>
                <a:cs typeface="Open Sans"/>
                <a:sym typeface="Open Sans"/>
              </a:rPr>
              <a:t>Clicking your avatar opens the settings menu. </a:t>
            </a:r>
            <a:endParaRPr sz="1800">
              <a:solidFill>
                <a:srgbClr val="353535"/>
              </a:solidFill>
              <a:latin typeface="Open Sans"/>
              <a:ea typeface="Open Sans"/>
              <a:cs typeface="Open Sans"/>
              <a:sym typeface="Open Sans"/>
            </a:endParaRPr>
          </a:p>
        </p:txBody>
      </p:sp>
      <p:sp>
        <p:nvSpPr>
          <p:cNvPr id="392" name="Google Shape;392;p52"/>
          <p:cNvSpPr/>
          <p:nvPr/>
        </p:nvSpPr>
        <p:spPr>
          <a:xfrm>
            <a:off x="8086825" y="1974250"/>
            <a:ext cx="895500" cy="256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2"/>
          <p:cNvSpPr txBox="1"/>
          <p:nvPr/>
        </p:nvSpPr>
        <p:spPr>
          <a:xfrm>
            <a:off x="161550" y="1223775"/>
            <a:ext cx="8820900" cy="824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The GitHub platform provides numerous features for collaboration. </a:t>
            </a:r>
            <a:endParaRPr sz="18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53"/>
          <p:cNvPicPr preferRelativeResize="0"/>
          <p:nvPr/>
        </p:nvPicPr>
        <p:blipFill>
          <a:blip r:embed="rId3">
            <a:alphaModFix/>
          </a:blip>
          <a:stretch>
            <a:fillRect/>
          </a:stretch>
        </p:blipFill>
        <p:spPr>
          <a:xfrm>
            <a:off x="831975" y="1950700"/>
            <a:ext cx="4923225" cy="3711701"/>
          </a:xfrm>
          <a:prstGeom prst="rect">
            <a:avLst/>
          </a:prstGeom>
          <a:noFill/>
          <a:ln w="19050" cap="flat" cmpd="sng">
            <a:solidFill>
              <a:schemeClr val="dk2"/>
            </a:solidFill>
            <a:prstDash val="solid"/>
            <a:round/>
            <a:headEnd type="none" w="sm" len="sm"/>
            <a:tailEnd type="none" w="sm" len="sm"/>
          </a:ln>
        </p:spPr>
      </p:pic>
      <p:sp>
        <p:nvSpPr>
          <p:cNvPr id="399" name="Google Shape;399;p53"/>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a Repository</a:t>
            </a:r>
            <a:endParaRPr sz="3000" b="1">
              <a:solidFill>
                <a:srgbClr val="000000"/>
              </a:solidFill>
              <a:latin typeface="Open Sans"/>
              <a:ea typeface="Open Sans"/>
              <a:cs typeface="Open Sans"/>
              <a:sym typeface="Open Sans"/>
            </a:endParaRPr>
          </a:p>
        </p:txBody>
      </p:sp>
      <p:sp>
        <p:nvSpPr>
          <p:cNvPr id="400" name="Google Shape;400;p53"/>
          <p:cNvSpPr/>
          <p:nvPr/>
        </p:nvSpPr>
        <p:spPr>
          <a:xfrm>
            <a:off x="4265625" y="2048175"/>
            <a:ext cx="4046400" cy="707700"/>
          </a:xfrm>
          <a:prstGeom prst="rect">
            <a:avLst/>
          </a:prstGeom>
          <a:solidFill>
            <a:srgbClr val="353535"/>
          </a:solidFill>
          <a:ln w="2857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800" b="1" dirty="0">
                <a:latin typeface="Open Sans" panose="020B0604020202020204" charset="0"/>
                <a:ea typeface="Open Sans" panose="020B0604020202020204" charset="0"/>
                <a:cs typeface="Open Sans" panose="020B0604020202020204" charset="0"/>
                <a:hlinkClick r:id="rId4"/>
              </a:rPr>
              <a:t>https://github.com/arpita-abrol/mlh-localhost-github</a:t>
            </a:r>
            <a:endParaRPr sz="1800" b="1" dirty="0">
              <a:solidFill>
                <a:schemeClr val="lt1"/>
              </a:solidFill>
              <a:latin typeface="Open Sans" panose="020B0604020202020204" charset="0"/>
              <a:ea typeface="Open Sans" panose="020B0604020202020204" charset="0"/>
              <a:cs typeface="Open Sans" panose="020B0604020202020204" charset="0"/>
            </a:endParaRPr>
          </a:p>
        </p:txBody>
      </p:sp>
      <p:grpSp>
        <p:nvGrpSpPr>
          <p:cNvPr id="401" name="Google Shape;401;p53"/>
          <p:cNvGrpSpPr/>
          <p:nvPr/>
        </p:nvGrpSpPr>
        <p:grpSpPr>
          <a:xfrm>
            <a:off x="831975" y="5791940"/>
            <a:ext cx="7480057" cy="884745"/>
            <a:chOff x="174702" y="3273593"/>
            <a:chExt cx="4195208" cy="1308601"/>
          </a:xfrm>
        </p:grpSpPr>
        <p:grpSp>
          <p:nvGrpSpPr>
            <p:cNvPr id="402" name="Google Shape;402;p53"/>
            <p:cNvGrpSpPr/>
            <p:nvPr/>
          </p:nvGrpSpPr>
          <p:grpSpPr>
            <a:xfrm>
              <a:off x="174702" y="3621598"/>
              <a:ext cx="4195208" cy="960595"/>
              <a:chOff x="160476" y="-2"/>
              <a:chExt cx="5525100" cy="960595"/>
            </a:xfrm>
          </p:grpSpPr>
          <p:sp>
            <p:nvSpPr>
              <p:cNvPr id="403" name="Google Shape;403;p53"/>
              <p:cNvSpPr/>
              <p:nvPr/>
            </p:nvSpPr>
            <p:spPr>
              <a:xfrm>
                <a:off x="160476" y="-2"/>
                <a:ext cx="5525100" cy="8757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404" name="Google Shape;404;p53"/>
              <p:cNvSpPr txBox="1"/>
              <p:nvPr/>
            </p:nvSpPr>
            <p:spPr>
              <a:xfrm>
                <a:off x="240453" y="159593"/>
                <a:ext cx="5367000" cy="8010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repository</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think of this like a project folder where code is stored! </a:t>
                </a:r>
                <a:endParaRPr sz="1800">
                  <a:latin typeface="Open Sans"/>
                  <a:ea typeface="Open Sans"/>
                  <a:cs typeface="Open Sans"/>
                  <a:sym typeface="Open Sans"/>
                </a:endParaRPr>
              </a:p>
            </p:txBody>
          </p:sp>
        </p:grpSp>
        <p:sp>
          <p:nvSpPr>
            <p:cNvPr id="405" name="Google Shape;405;p53"/>
            <p:cNvSpPr/>
            <p:nvPr/>
          </p:nvSpPr>
          <p:spPr>
            <a:xfrm>
              <a:off x="174710" y="3273593"/>
              <a:ext cx="4195200" cy="4458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a:t>
              </a:r>
              <a:endParaRPr sz="1800" b="1" i="0" u="none" strike="noStrike" cap="none">
                <a:solidFill>
                  <a:srgbClr val="FFFFFF"/>
                </a:solidFill>
                <a:latin typeface="Open Sans"/>
                <a:ea typeface="Open Sans"/>
                <a:cs typeface="Open Sans"/>
                <a:sym typeface="Open Sans"/>
              </a:endParaRPr>
            </a:p>
          </p:txBody>
        </p:sp>
      </p:grpSp>
      <p:sp>
        <p:nvSpPr>
          <p:cNvPr id="406" name="Google Shape;406;p53"/>
          <p:cNvSpPr txBox="1"/>
          <p:nvPr/>
        </p:nvSpPr>
        <p:spPr>
          <a:xfrm>
            <a:off x="161550" y="1223775"/>
            <a:ext cx="8820900" cy="824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Navigate to the URL below and let's check out the repository for the map!</a:t>
            </a:r>
            <a:endParaRPr sz="1800">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4"/>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a Repository</a:t>
            </a:r>
            <a:endParaRPr sz="3000" b="1">
              <a:solidFill>
                <a:srgbClr val="000000"/>
              </a:solidFill>
              <a:latin typeface="Open Sans"/>
              <a:ea typeface="Open Sans"/>
              <a:cs typeface="Open Sans"/>
              <a:sym typeface="Open Sans"/>
            </a:endParaRPr>
          </a:p>
        </p:txBody>
      </p:sp>
      <p:sp>
        <p:nvSpPr>
          <p:cNvPr id="412" name="Google Shape;412;p54"/>
          <p:cNvSpPr txBox="1"/>
          <p:nvPr/>
        </p:nvSpPr>
        <p:spPr>
          <a:xfrm>
            <a:off x="161550" y="1376175"/>
            <a:ext cx="8820900" cy="628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The first tab in a repository is the </a:t>
            </a:r>
            <a:r>
              <a:rPr lang="en" sz="1800" b="1">
                <a:solidFill>
                  <a:srgbClr val="5EA5E5"/>
                </a:solidFill>
                <a:latin typeface="Open Sans"/>
                <a:ea typeface="Open Sans"/>
                <a:cs typeface="Open Sans"/>
                <a:sym typeface="Open Sans"/>
              </a:rPr>
              <a:t>Code</a:t>
            </a:r>
            <a:r>
              <a:rPr lang="en" sz="1800">
                <a:latin typeface="Open Sans"/>
                <a:ea typeface="Open Sans"/>
                <a:cs typeface="Open Sans"/>
                <a:sym typeface="Open Sans"/>
              </a:rPr>
              <a:t> tab. It shows the code in the project. </a:t>
            </a:r>
            <a:endParaRPr sz="1800">
              <a:latin typeface="Open Sans"/>
              <a:ea typeface="Open Sans"/>
              <a:cs typeface="Open Sans"/>
              <a:sym typeface="Open Sans"/>
            </a:endParaRPr>
          </a:p>
        </p:txBody>
      </p:sp>
      <p:grpSp>
        <p:nvGrpSpPr>
          <p:cNvPr id="413" name="Google Shape;413;p54"/>
          <p:cNvGrpSpPr/>
          <p:nvPr/>
        </p:nvGrpSpPr>
        <p:grpSpPr>
          <a:xfrm>
            <a:off x="1642847" y="2115750"/>
            <a:ext cx="5858301" cy="4416650"/>
            <a:chOff x="1642847" y="2230225"/>
            <a:chExt cx="5858301" cy="4416650"/>
          </a:xfrm>
        </p:grpSpPr>
        <p:pic>
          <p:nvPicPr>
            <p:cNvPr id="414" name="Google Shape;414;p54"/>
            <p:cNvPicPr preferRelativeResize="0"/>
            <p:nvPr/>
          </p:nvPicPr>
          <p:blipFill>
            <a:blip r:embed="rId3">
              <a:alphaModFix/>
            </a:blip>
            <a:stretch>
              <a:fillRect/>
            </a:stretch>
          </p:blipFill>
          <p:spPr>
            <a:xfrm>
              <a:off x="1642847" y="2230225"/>
              <a:ext cx="5858301" cy="4416650"/>
            </a:xfrm>
            <a:prstGeom prst="rect">
              <a:avLst/>
            </a:prstGeom>
            <a:noFill/>
            <a:ln w="19050" cap="flat" cmpd="sng">
              <a:solidFill>
                <a:schemeClr val="dk2"/>
              </a:solidFill>
              <a:prstDash val="solid"/>
              <a:round/>
              <a:headEnd type="none" w="sm" len="sm"/>
              <a:tailEnd type="none" w="sm" len="sm"/>
            </a:ln>
          </p:spPr>
        </p:pic>
        <p:sp>
          <p:nvSpPr>
            <p:cNvPr id="415" name="Google Shape;415;p54"/>
            <p:cNvSpPr/>
            <p:nvPr/>
          </p:nvSpPr>
          <p:spPr>
            <a:xfrm>
              <a:off x="1736900" y="2503475"/>
              <a:ext cx="590100" cy="356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5"/>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a Repository</a:t>
            </a:r>
            <a:endParaRPr sz="3000" b="1">
              <a:solidFill>
                <a:srgbClr val="000000"/>
              </a:solidFill>
              <a:latin typeface="Open Sans"/>
              <a:ea typeface="Open Sans"/>
              <a:cs typeface="Open Sans"/>
              <a:sym typeface="Open Sans"/>
            </a:endParaRPr>
          </a:p>
        </p:txBody>
      </p:sp>
      <p:sp>
        <p:nvSpPr>
          <p:cNvPr id="421" name="Google Shape;421;p55"/>
          <p:cNvSpPr txBox="1"/>
          <p:nvPr/>
        </p:nvSpPr>
        <p:spPr>
          <a:xfrm>
            <a:off x="80700" y="1402550"/>
            <a:ext cx="8982600" cy="10938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The second tab is the </a:t>
            </a:r>
            <a:r>
              <a:rPr lang="en" sz="1800" b="1">
                <a:solidFill>
                  <a:srgbClr val="5EA5E5"/>
                </a:solidFill>
                <a:latin typeface="Open Sans"/>
                <a:ea typeface="Open Sans"/>
                <a:cs typeface="Open Sans"/>
                <a:sym typeface="Open Sans"/>
              </a:rPr>
              <a:t>Issues</a:t>
            </a:r>
            <a:r>
              <a:rPr lang="en" sz="1800">
                <a:latin typeface="Open Sans"/>
                <a:ea typeface="Open Sans"/>
                <a:cs typeface="Open Sans"/>
                <a:sym typeface="Open Sans"/>
              </a:rPr>
              <a:t> tab. If there is a problem with the code in someone's project, you can open an Issue and let them know about it. Pro-tip: You should always follow the project maintainer's instructions for opening an issue. </a:t>
            </a:r>
            <a:endParaRPr sz="1800">
              <a:latin typeface="Open Sans"/>
              <a:ea typeface="Open Sans"/>
              <a:cs typeface="Open Sans"/>
              <a:sym typeface="Open Sans"/>
            </a:endParaRPr>
          </a:p>
        </p:txBody>
      </p:sp>
      <p:grpSp>
        <p:nvGrpSpPr>
          <p:cNvPr id="422" name="Google Shape;422;p55"/>
          <p:cNvGrpSpPr/>
          <p:nvPr/>
        </p:nvGrpSpPr>
        <p:grpSpPr>
          <a:xfrm>
            <a:off x="1697225" y="2651300"/>
            <a:ext cx="5749548" cy="3966975"/>
            <a:chOff x="1697225" y="2727500"/>
            <a:chExt cx="5749548" cy="3966975"/>
          </a:xfrm>
        </p:grpSpPr>
        <p:pic>
          <p:nvPicPr>
            <p:cNvPr id="423" name="Google Shape;423;p55"/>
            <p:cNvPicPr preferRelativeResize="0"/>
            <p:nvPr/>
          </p:nvPicPr>
          <p:blipFill>
            <a:blip r:embed="rId3">
              <a:alphaModFix/>
            </a:blip>
            <a:stretch>
              <a:fillRect/>
            </a:stretch>
          </p:blipFill>
          <p:spPr>
            <a:xfrm>
              <a:off x="1697225" y="2727500"/>
              <a:ext cx="5749548" cy="3966975"/>
            </a:xfrm>
            <a:prstGeom prst="rect">
              <a:avLst/>
            </a:prstGeom>
            <a:noFill/>
            <a:ln w="19050" cap="flat" cmpd="sng">
              <a:solidFill>
                <a:schemeClr val="dk2"/>
              </a:solidFill>
              <a:prstDash val="solid"/>
              <a:round/>
              <a:headEnd type="none" w="sm" len="sm"/>
              <a:tailEnd type="none" w="sm" len="sm"/>
            </a:ln>
          </p:spPr>
        </p:pic>
        <p:sp>
          <p:nvSpPr>
            <p:cNvPr id="424" name="Google Shape;424;p55"/>
            <p:cNvSpPr/>
            <p:nvPr/>
          </p:nvSpPr>
          <p:spPr>
            <a:xfrm>
              <a:off x="2204475" y="2982200"/>
              <a:ext cx="734700" cy="311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6"/>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a Repository</a:t>
            </a:r>
            <a:endParaRPr sz="3000" b="1">
              <a:solidFill>
                <a:srgbClr val="000000"/>
              </a:solidFill>
              <a:latin typeface="Open Sans"/>
              <a:ea typeface="Open Sans"/>
              <a:cs typeface="Open Sans"/>
              <a:sym typeface="Open Sans"/>
            </a:endParaRPr>
          </a:p>
        </p:txBody>
      </p:sp>
      <p:sp>
        <p:nvSpPr>
          <p:cNvPr id="430" name="Google Shape;430;p56"/>
          <p:cNvSpPr txBox="1"/>
          <p:nvPr/>
        </p:nvSpPr>
        <p:spPr>
          <a:xfrm>
            <a:off x="161550" y="1376175"/>
            <a:ext cx="8820900" cy="10938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The third tab is the </a:t>
            </a:r>
            <a:r>
              <a:rPr lang="en" sz="1800" b="1">
                <a:solidFill>
                  <a:srgbClr val="5EA5E5"/>
                </a:solidFill>
                <a:latin typeface="Open Sans"/>
                <a:ea typeface="Open Sans"/>
                <a:cs typeface="Open Sans"/>
                <a:sym typeface="Open Sans"/>
              </a:rPr>
              <a:t>Pull Requests</a:t>
            </a:r>
            <a:r>
              <a:rPr lang="en" sz="1800">
                <a:latin typeface="Open Sans"/>
                <a:ea typeface="Open Sans"/>
                <a:cs typeface="Open Sans"/>
                <a:sym typeface="Open Sans"/>
              </a:rPr>
              <a:t> tab. If you want to contribute code to someone's repository, you'll open a Pull Request. You'll do that today!</a:t>
            </a:r>
            <a:endParaRPr sz="1800">
              <a:latin typeface="Open Sans"/>
              <a:ea typeface="Open Sans"/>
              <a:cs typeface="Open Sans"/>
              <a:sym typeface="Open Sans"/>
            </a:endParaRPr>
          </a:p>
        </p:txBody>
      </p:sp>
      <p:pic>
        <p:nvPicPr>
          <p:cNvPr id="431" name="Google Shape;431;p56"/>
          <p:cNvPicPr preferRelativeResize="0"/>
          <p:nvPr/>
        </p:nvPicPr>
        <p:blipFill>
          <a:blip r:embed="rId3">
            <a:alphaModFix/>
          </a:blip>
          <a:stretch>
            <a:fillRect/>
          </a:stretch>
        </p:blipFill>
        <p:spPr>
          <a:xfrm>
            <a:off x="1503913" y="2498900"/>
            <a:ext cx="6136175" cy="3966976"/>
          </a:xfrm>
          <a:prstGeom prst="rect">
            <a:avLst/>
          </a:prstGeom>
          <a:noFill/>
          <a:ln w="19050" cap="flat" cmpd="sng">
            <a:solidFill>
              <a:schemeClr val="dk2"/>
            </a:solidFill>
            <a:prstDash val="solid"/>
            <a:round/>
            <a:headEnd type="none" w="sm" len="sm"/>
            <a:tailEnd type="none" w="sm" len="sm"/>
          </a:ln>
        </p:spPr>
      </p:pic>
      <p:sp>
        <p:nvSpPr>
          <p:cNvPr id="432" name="Google Shape;432;p56"/>
          <p:cNvSpPr/>
          <p:nvPr/>
        </p:nvSpPr>
        <p:spPr>
          <a:xfrm>
            <a:off x="2817725" y="2790725"/>
            <a:ext cx="950700" cy="394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p:nvPr/>
        </p:nvSpPr>
        <p:spPr>
          <a:xfrm>
            <a:off x="161550" y="1869800"/>
            <a:ext cx="8820900" cy="65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i="1">
                <a:solidFill>
                  <a:srgbClr val="FFD966"/>
                </a:solidFill>
                <a:latin typeface="Open Sans"/>
                <a:ea typeface="Open Sans"/>
                <a:cs typeface="Open Sans"/>
                <a:sym typeface="Open Sans"/>
              </a:rPr>
              <a:t>Our</a:t>
            </a:r>
            <a:r>
              <a:rPr lang="en" sz="3000" b="1" i="1">
                <a:solidFill>
                  <a:srgbClr val="FFFFFF"/>
                </a:solidFill>
                <a:latin typeface="Open Sans"/>
                <a:ea typeface="Open Sans"/>
                <a:cs typeface="Open Sans"/>
                <a:sym typeface="Open Sans"/>
              </a:rPr>
              <a:t> </a:t>
            </a:r>
            <a:r>
              <a:rPr lang="en" sz="3000" b="1" i="1">
                <a:solidFill>
                  <a:srgbClr val="FFD966"/>
                </a:solidFill>
                <a:latin typeface="Open Sans"/>
                <a:ea typeface="Open Sans"/>
                <a:cs typeface="Open Sans"/>
                <a:sym typeface="Open Sans"/>
              </a:rPr>
              <a:t>Mission</a:t>
            </a:r>
            <a:r>
              <a:rPr lang="en" sz="3000" b="1" i="1">
                <a:solidFill>
                  <a:srgbClr val="FFFFFF"/>
                </a:solidFill>
                <a:latin typeface="Open Sans"/>
                <a:ea typeface="Open Sans"/>
                <a:cs typeface="Open Sans"/>
                <a:sym typeface="Open Sans"/>
              </a:rPr>
              <a:t> is to Empower Hackers.</a:t>
            </a:r>
            <a:endParaRPr sz="3000" b="1" i="1">
              <a:solidFill>
                <a:srgbClr val="FFFFFF"/>
              </a:solidFill>
              <a:latin typeface="Open Sans"/>
              <a:ea typeface="Open Sans"/>
              <a:cs typeface="Open Sans"/>
              <a:sym typeface="Open Sans"/>
            </a:endParaRPr>
          </a:p>
        </p:txBody>
      </p:sp>
      <p:sp>
        <p:nvSpPr>
          <p:cNvPr id="262" name="Google Shape;262;p39"/>
          <p:cNvSpPr/>
          <p:nvPr/>
        </p:nvSpPr>
        <p:spPr>
          <a:xfrm>
            <a:off x="327825" y="2920148"/>
            <a:ext cx="2556900" cy="2240400"/>
          </a:xfrm>
          <a:prstGeom prst="rect">
            <a:avLst/>
          </a:prstGeom>
          <a:solidFill>
            <a:srgbClr val="5EA5E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D966"/>
                </a:solidFill>
                <a:latin typeface="Open Sans"/>
                <a:ea typeface="Open Sans"/>
                <a:cs typeface="Open Sans"/>
                <a:sym typeface="Open Sans"/>
              </a:rPr>
              <a:t>65,000</a:t>
            </a:r>
            <a:r>
              <a:rPr lang="en" sz="3600" b="1">
                <a:solidFill>
                  <a:srgbClr val="FFD966"/>
                </a:solidFill>
                <a:latin typeface="Open Sans"/>
                <a:ea typeface="Open Sans"/>
                <a:cs typeface="Open Sans"/>
                <a:sym typeface="Open Sans"/>
              </a:rPr>
              <a:t>+</a:t>
            </a:r>
            <a:endParaRPr sz="3600" b="1">
              <a:solidFill>
                <a:srgbClr val="FFD966"/>
              </a:solidFill>
              <a:latin typeface="Open Sans"/>
              <a:ea typeface="Open Sans"/>
              <a:cs typeface="Open Sans"/>
              <a:sym typeface="Open Sans"/>
            </a:endParaRPr>
          </a:p>
          <a:p>
            <a:pPr marL="0" lvl="0" indent="0" algn="ctr" rtl="0">
              <a:spcBef>
                <a:spcPts val="0"/>
              </a:spcBef>
              <a:spcAft>
                <a:spcPts val="0"/>
              </a:spcAft>
              <a:buNone/>
            </a:pPr>
            <a:r>
              <a:rPr lang="en" sz="1800">
                <a:solidFill>
                  <a:srgbClr val="EAEAEA"/>
                </a:solidFill>
                <a:latin typeface="Open Sans"/>
                <a:ea typeface="Open Sans"/>
                <a:cs typeface="Open Sans"/>
                <a:sym typeface="Open Sans"/>
              </a:rPr>
              <a:t>HACKERS</a:t>
            </a:r>
            <a:endParaRPr sz="1800">
              <a:solidFill>
                <a:srgbClr val="EAEAEA"/>
              </a:solidFill>
              <a:latin typeface="Open Sans"/>
              <a:ea typeface="Open Sans"/>
              <a:cs typeface="Open Sans"/>
              <a:sym typeface="Open Sans"/>
            </a:endParaRPr>
          </a:p>
        </p:txBody>
      </p:sp>
      <p:sp>
        <p:nvSpPr>
          <p:cNvPr id="263" name="Google Shape;263;p39"/>
          <p:cNvSpPr/>
          <p:nvPr/>
        </p:nvSpPr>
        <p:spPr>
          <a:xfrm>
            <a:off x="3293550" y="2920148"/>
            <a:ext cx="2556900" cy="2240400"/>
          </a:xfrm>
          <a:prstGeom prst="rect">
            <a:avLst/>
          </a:prstGeom>
          <a:solidFill>
            <a:srgbClr val="5EA5E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4800" b="1">
                <a:solidFill>
                  <a:srgbClr val="FFD966"/>
                </a:solidFill>
                <a:latin typeface="Open Sans"/>
                <a:ea typeface="Open Sans"/>
                <a:cs typeface="Open Sans"/>
                <a:sym typeface="Open Sans"/>
              </a:rPr>
              <a:t>12,000</a:t>
            </a:r>
            <a:r>
              <a:rPr lang="en" sz="3600" b="1">
                <a:solidFill>
                  <a:srgbClr val="FFD966"/>
                </a:solidFill>
                <a:latin typeface="Open Sans"/>
                <a:ea typeface="Open Sans"/>
                <a:cs typeface="Open Sans"/>
                <a:sym typeface="Open Sans"/>
              </a:rPr>
              <a:t>+</a:t>
            </a:r>
            <a:endParaRPr sz="4800" b="1">
              <a:solidFill>
                <a:srgbClr val="FFD966"/>
              </a:solidFill>
              <a:latin typeface="Open Sans"/>
              <a:ea typeface="Open Sans"/>
              <a:cs typeface="Open Sans"/>
              <a:sym typeface="Open Sans"/>
            </a:endParaRPr>
          </a:p>
          <a:p>
            <a:pPr marL="0" lvl="0" indent="0" algn="ctr" rtl="0">
              <a:spcBef>
                <a:spcPts val="0"/>
              </a:spcBef>
              <a:spcAft>
                <a:spcPts val="0"/>
              </a:spcAft>
              <a:buNone/>
            </a:pPr>
            <a:r>
              <a:rPr lang="en" sz="1800">
                <a:solidFill>
                  <a:srgbClr val="EAEAEA"/>
                </a:solidFill>
                <a:latin typeface="Open Sans"/>
                <a:ea typeface="Open Sans"/>
                <a:cs typeface="Open Sans"/>
                <a:sym typeface="Open Sans"/>
              </a:rPr>
              <a:t>PROJECTS CREATED</a:t>
            </a:r>
            <a:endParaRPr/>
          </a:p>
        </p:txBody>
      </p:sp>
      <p:sp>
        <p:nvSpPr>
          <p:cNvPr id="264" name="Google Shape;264;p39"/>
          <p:cNvSpPr/>
          <p:nvPr/>
        </p:nvSpPr>
        <p:spPr>
          <a:xfrm>
            <a:off x="6259275" y="2920148"/>
            <a:ext cx="2556900" cy="2240400"/>
          </a:xfrm>
          <a:prstGeom prst="rect">
            <a:avLst/>
          </a:prstGeom>
          <a:solidFill>
            <a:srgbClr val="5EA5E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4800" b="1">
                <a:solidFill>
                  <a:srgbClr val="FFD966"/>
                </a:solidFill>
                <a:latin typeface="Open Sans"/>
                <a:ea typeface="Open Sans"/>
                <a:cs typeface="Open Sans"/>
                <a:sym typeface="Open Sans"/>
              </a:rPr>
              <a:t>3,000</a:t>
            </a:r>
            <a:r>
              <a:rPr lang="en" sz="3600" b="1">
                <a:solidFill>
                  <a:srgbClr val="FFD966"/>
                </a:solidFill>
                <a:latin typeface="Open Sans"/>
                <a:ea typeface="Open Sans"/>
                <a:cs typeface="Open Sans"/>
                <a:sym typeface="Open Sans"/>
              </a:rPr>
              <a:t>+</a:t>
            </a:r>
            <a:endParaRPr sz="4800" b="1">
              <a:solidFill>
                <a:srgbClr val="FFD966"/>
              </a:solidFill>
              <a:latin typeface="Open Sans"/>
              <a:ea typeface="Open Sans"/>
              <a:cs typeface="Open Sans"/>
              <a:sym typeface="Open Sans"/>
            </a:endParaRPr>
          </a:p>
          <a:p>
            <a:pPr marL="0" lvl="0" indent="0" algn="ctr" rtl="0">
              <a:spcBef>
                <a:spcPts val="0"/>
              </a:spcBef>
              <a:spcAft>
                <a:spcPts val="0"/>
              </a:spcAft>
              <a:buNone/>
            </a:pPr>
            <a:r>
              <a:rPr lang="en" sz="1800">
                <a:solidFill>
                  <a:srgbClr val="EAEAEA"/>
                </a:solidFill>
                <a:latin typeface="Open Sans"/>
                <a:ea typeface="Open Sans"/>
                <a:cs typeface="Open Sans"/>
                <a:sym typeface="Open Sans"/>
              </a:rPr>
              <a:t>SCHOOLS</a:t>
            </a:r>
            <a:endParaRPr/>
          </a:p>
        </p:txBody>
      </p:sp>
      <p:pic>
        <p:nvPicPr>
          <p:cNvPr id="265" name="Google Shape;265;p39"/>
          <p:cNvPicPr preferRelativeResize="0"/>
          <p:nvPr/>
        </p:nvPicPr>
        <p:blipFill>
          <a:blip r:embed="rId3">
            <a:alphaModFix/>
          </a:blip>
          <a:stretch>
            <a:fillRect/>
          </a:stretch>
        </p:blipFill>
        <p:spPr>
          <a:xfrm>
            <a:off x="3293548" y="442550"/>
            <a:ext cx="2556899" cy="1076763"/>
          </a:xfrm>
          <a:prstGeom prst="rect">
            <a:avLst/>
          </a:prstGeom>
          <a:noFill/>
          <a:ln>
            <a:noFill/>
          </a:ln>
        </p:spPr>
      </p:pic>
      <p:sp>
        <p:nvSpPr>
          <p:cNvPr id="266" name="Google Shape;266;p39"/>
          <p:cNvSpPr txBox="1"/>
          <p:nvPr/>
        </p:nvSpPr>
        <p:spPr>
          <a:xfrm>
            <a:off x="80850" y="5559000"/>
            <a:ext cx="8982300" cy="100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i="1">
                <a:solidFill>
                  <a:srgbClr val="FFFFFF"/>
                </a:solidFill>
                <a:latin typeface="Open Sans"/>
                <a:ea typeface="Open Sans"/>
                <a:cs typeface="Open Sans"/>
                <a:sym typeface="Open Sans"/>
              </a:rPr>
              <a:t>We hope you learn something awesome today!</a:t>
            </a:r>
            <a:endParaRPr sz="2200" b="1" i="1">
              <a:solidFill>
                <a:srgbClr val="FFFFFF"/>
              </a:solidFill>
              <a:latin typeface="Open Sans"/>
              <a:ea typeface="Open Sans"/>
              <a:cs typeface="Open Sans"/>
              <a:sym typeface="Open Sans"/>
            </a:endParaRPr>
          </a:p>
          <a:p>
            <a:pPr marL="0" lvl="0" indent="0" algn="ctr" rtl="0">
              <a:spcBef>
                <a:spcPts val="0"/>
              </a:spcBef>
              <a:spcAft>
                <a:spcPts val="0"/>
              </a:spcAft>
              <a:buNone/>
            </a:pPr>
            <a:r>
              <a:rPr lang="en" sz="2200" i="1">
                <a:solidFill>
                  <a:srgbClr val="FFFFFF"/>
                </a:solidFill>
                <a:latin typeface="Open Sans"/>
                <a:ea typeface="Open Sans"/>
                <a:cs typeface="Open Sans"/>
                <a:sym typeface="Open Sans"/>
              </a:rPr>
              <a:t>Find more resources: http://mlh.io/</a:t>
            </a:r>
            <a:endParaRPr sz="2200" i="1">
              <a:solidFill>
                <a:srgbClr val="FFFFFF"/>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7"/>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7"/>
          <p:cNvSpPr txBox="1"/>
          <p:nvPr/>
        </p:nvSpPr>
        <p:spPr>
          <a:xfrm>
            <a:off x="817350" y="2587800"/>
            <a:ext cx="7509300" cy="16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There is a lot of terminology regarding Git and GitHub. Let's get started! </a:t>
            </a:r>
            <a:endParaRPr sz="2800" b="1">
              <a:solidFill>
                <a:schemeClr val="lt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58"/>
          <p:cNvPicPr preferRelativeResize="0"/>
          <p:nvPr/>
        </p:nvPicPr>
        <p:blipFill>
          <a:blip r:embed="rId3">
            <a:alphaModFix/>
          </a:blip>
          <a:stretch>
            <a:fillRect/>
          </a:stretch>
        </p:blipFill>
        <p:spPr>
          <a:xfrm>
            <a:off x="1341375" y="3228808"/>
            <a:ext cx="390525" cy="228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9"/>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Developer Workflow</a:t>
            </a:r>
            <a:endParaRPr sz="3000" b="1">
              <a:solidFill>
                <a:srgbClr val="000000"/>
              </a:solidFill>
              <a:latin typeface="Open Sans"/>
              <a:ea typeface="Open Sans"/>
              <a:cs typeface="Open Sans"/>
              <a:sym typeface="Open Sans"/>
            </a:endParaRPr>
          </a:p>
        </p:txBody>
      </p:sp>
      <p:sp>
        <p:nvSpPr>
          <p:cNvPr id="449" name="Google Shape;449;p59"/>
          <p:cNvSpPr txBox="1"/>
          <p:nvPr/>
        </p:nvSpPr>
        <p:spPr>
          <a:xfrm>
            <a:off x="284975" y="2552350"/>
            <a:ext cx="4092300" cy="4077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First, you'll </a:t>
            </a:r>
            <a:r>
              <a:rPr lang="en" sz="1800" b="1">
                <a:latin typeface="Open Sans"/>
                <a:ea typeface="Open Sans"/>
                <a:cs typeface="Open Sans"/>
                <a:sym typeface="Open Sans"/>
              </a:rPr>
              <a:t>fork</a:t>
            </a:r>
            <a:r>
              <a:rPr lang="en" sz="1800">
                <a:latin typeface="Open Sans"/>
                <a:ea typeface="Open Sans"/>
                <a:cs typeface="Open Sans"/>
                <a:sym typeface="Open Sans"/>
              </a:rPr>
              <a:t> someone else's code. This means creating your own copy of it.</a:t>
            </a:r>
            <a:endParaRPr sz="1800">
              <a:latin typeface="Open Sans"/>
              <a:ea typeface="Open Sans"/>
              <a:cs typeface="Open Sans"/>
              <a:sym typeface="Open Sans"/>
            </a:endParaRPr>
          </a:p>
          <a:p>
            <a:pPr marL="457200" lvl="0" indent="-342900" algn="l" rtl="0">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Then you'll create a </a:t>
            </a:r>
            <a:r>
              <a:rPr lang="en" sz="1800" b="1">
                <a:latin typeface="Open Sans"/>
                <a:ea typeface="Open Sans"/>
                <a:cs typeface="Open Sans"/>
                <a:sym typeface="Open Sans"/>
              </a:rPr>
              <a:t>branch</a:t>
            </a:r>
            <a:r>
              <a:rPr lang="en" sz="1800">
                <a:latin typeface="Open Sans"/>
                <a:ea typeface="Open Sans"/>
                <a:cs typeface="Open Sans"/>
                <a:sym typeface="Open Sans"/>
              </a:rPr>
              <a:t>. The branch is a parallel version of your copy, where you'll test your own changes. </a:t>
            </a:r>
            <a:endParaRPr sz="1800">
              <a:latin typeface="Open Sans"/>
              <a:ea typeface="Open Sans"/>
              <a:cs typeface="Open Sans"/>
              <a:sym typeface="Open Sans"/>
            </a:endParaRPr>
          </a:p>
        </p:txBody>
      </p:sp>
      <p:sp>
        <p:nvSpPr>
          <p:cNvPr id="450" name="Google Shape;450;p59"/>
          <p:cNvSpPr txBox="1"/>
          <p:nvPr/>
        </p:nvSpPr>
        <p:spPr>
          <a:xfrm>
            <a:off x="161550" y="1250150"/>
            <a:ext cx="8820900" cy="76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You're going to practice a typical best practice developer workflow.</a:t>
            </a:r>
            <a:endParaRPr sz="1800">
              <a:latin typeface="Open Sans"/>
              <a:ea typeface="Open Sans"/>
              <a:cs typeface="Open Sans"/>
              <a:sym typeface="Open Sans"/>
            </a:endParaRPr>
          </a:p>
        </p:txBody>
      </p:sp>
      <p:grpSp>
        <p:nvGrpSpPr>
          <p:cNvPr id="451" name="Google Shape;451;p59"/>
          <p:cNvGrpSpPr/>
          <p:nvPr/>
        </p:nvGrpSpPr>
        <p:grpSpPr>
          <a:xfrm>
            <a:off x="4587600" y="2476150"/>
            <a:ext cx="4195208" cy="1396200"/>
            <a:chOff x="174700" y="3273600"/>
            <a:chExt cx="4195208" cy="1396200"/>
          </a:xfrm>
        </p:grpSpPr>
        <p:grpSp>
          <p:nvGrpSpPr>
            <p:cNvPr id="452" name="Google Shape;452;p59"/>
            <p:cNvGrpSpPr/>
            <p:nvPr/>
          </p:nvGrpSpPr>
          <p:grpSpPr>
            <a:xfrm>
              <a:off x="174700" y="3621600"/>
              <a:ext cx="4195208" cy="1048200"/>
              <a:chOff x="160474" y="0"/>
              <a:chExt cx="5525100" cy="1048200"/>
            </a:xfrm>
          </p:grpSpPr>
          <p:sp>
            <p:nvSpPr>
              <p:cNvPr id="453" name="Google Shape;453;p59"/>
              <p:cNvSpPr/>
              <p:nvPr/>
            </p:nvSpPr>
            <p:spPr>
              <a:xfrm>
                <a:off x="160474" y="0"/>
                <a:ext cx="5525100" cy="10482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454" name="Google Shape;454;p59"/>
              <p:cNvSpPr txBox="1"/>
              <p:nvPr/>
            </p:nvSpPr>
            <p:spPr>
              <a:xfrm>
                <a:off x="240449" y="159600"/>
                <a:ext cx="5367000" cy="8244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fork</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your own copy of someone else's repository. </a:t>
                </a:r>
                <a:endParaRPr sz="1800">
                  <a:latin typeface="Open Sans"/>
                  <a:ea typeface="Open Sans"/>
                  <a:cs typeface="Open Sans"/>
                  <a:sym typeface="Open Sans"/>
                </a:endParaRPr>
              </a:p>
            </p:txBody>
          </p:sp>
        </p:grpSp>
        <p:sp>
          <p:nvSpPr>
            <p:cNvPr id="455" name="Google Shape;455;p59"/>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Terms</a:t>
              </a:r>
              <a:endParaRPr sz="1800" b="1" i="0" u="none" strike="noStrike" cap="none">
                <a:solidFill>
                  <a:srgbClr val="FFFFFF"/>
                </a:solidFill>
                <a:latin typeface="Open Sans"/>
                <a:ea typeface="Open Sans"/>
                <a:cs typeface="Open Sans"/>
                <a:sym typeface="Open Sans"/>
              </a:endParaRPr>
            </a:p>
          </p:txBody>
        </p:sp>
      </p:grpSp>
      <p:sp>
        <p:nvSpPr>
          <p:cNvPr id="456" name="Google Shape;456;p59"/>
          <p:cNvSpPr/>
          <p:nvPr/>
        </p:nvSpPr>
        <p:spPr>
          <a:xfrm>
            <a:off x="4587600" y="3872350"/>
            <a:ext cx="4195200" cy="19770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457" name="Google Shape;457;p59"/>
          <p:cNvSpPr txBox="1"/>
          <p:nvPr/>
        </p:nvSpPr>
        <p:spPr>
          <a:xfrm>
            <a:off x="4657475" y="3964338"/>
            <a:ext cx="4075200" cy="17808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branch</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a parallel version of the master copy of a repo. Making a branch allows you to edit code without accidentally breaking a working version</a:t>
            </a:r>
            <a:endParaRPr sz="18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0"/>
          <p:cNvSpPr/>
          <p:nvPr/>
        </p:nvSpPr>
        <p:spPr>
          <a:xfrm>
            <a:off x="4663450" y="3298264"/>
            <a:ext cx="4195200" cy="8694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463" name="Google Shape;463;p60"/>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Developer Workflow</a:t>
            </a:r>
            <a:endParaRPr sz="3000" b="1">
              <a:solidFill>
                <a:srgbClr val="000000"/>
              </a:solidFill>
              <a:latin typeface="Open Sans"/>
              <a:ea typeface="Open Sans"/>
              <a:cs typeface="Open Sans"/>
              <a:sym typeface="Open Sans"/>
            </a:endParaRPr>
          </a:p>
        </p:txBody>
      </p:sp>
      <p:sp>
        <p:nvSpPr>
          <p:cNvPr id="464" name="Google Shape;464;p60"/>
          <p:cNvSpPr txBox="1"/>
          <p:nvPr/>
        </p:nvSpPr>
        <p:spPr>
          <a:xfrm>
            <a:off x="4783450" y="3374479"/>
            <a:ext cx="4075200" cy="7464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commit</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a group of revisions you want to officially add to your branch</a:t>
            </a:r>
            <a:endParaRPr sz="1800">
              <a:latin typeface="Open Sans"/>
              <a:ea typeface="Open Sans"/>
              <a:cs typeface="Open Sans"/>
              <a:sym typeface="Open Sans"/>
            </a:endParaRPr>
          </a:p>
        </p:txBody>
      </p:sp>
      <p:sp>
        <p:nvSpPr>
          <p:cNvPr id="465" name="Google Shape;465;p60"/>
          <p:cNvSpPr txBox="1"/>
          <p:nvPr/>
        </p:nvSpPr>
        <p:spPr>
          <a:xfrm>
            <a:off x="284975" y="1866550"/>
            <a:ext cx="4092300" cy="4077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Open Sans"/>
              <a:buAutoNum type="arabicPeriod" startAt="3"/>
            </a:pPr>
            <a:r>
              <a:rPr lang="en" sz="1800">
                <a:solidFill>
                  <a:schemeClr val="dk1"/>
                </a:solidFill>
                <a:latin typeface="Open Sans"/>
                <a:ea typeface="Open Sans"/>
                <a:cs typeface="Open Sans"/>
                <a:sym typeface="Open Sans"/>
              </a:rPr>
              <a:t>You </a:t>
            </a:r>
            <a:r>
              <a:rPr lang="en" sz="1800" b="1">
                <a:solidFill>
                  <a:schemeClr val="dk1"/>
                </a:solidFill>
                <a:latin typeface="Open Sans"/>
                <a:ea typeface="Open Sans"/>
                <a:cs typeface="Open Sans"/>
                <a:sym typeface="Open Sans"/>
              </a:rPr>
              <a:t>stage</a:t>
            </a:r>
            <a:r>
              <a:rPr lang="en" sz="1800">
                <a:solidFill>
                  <a:schemeClr val="dk1"/>
                </a:solidFill>
                <a:latin typeface="Open Sans"/>
                <a:ea typeface="Open Sans"/>
                <a:cs typeface="Open Sans"/>
                <a:sym typeface="Open Sans"/>
              </a:rPr>
              <a:t> your changes as you go. When you're happy with them, you'll </a:t>
            </a:r>
            <a:r>
              <a:rPr lang="en" sz="1800" b="1">
                <a:solidFill>
                  <a:schemeClr val="dk1"/>
                </a:solidFill>
                <a:latin typeface="Open Sans"/>
                <a:ea typeface="Open Sans"/>
                <a:cs typeface="Open Sans"/>
                <a:sym typeface="Open Sans"/>
              </a:rPr>
              <a:t>commit</a:t>
            </a:r>
            <a:r>
              <a:rPr lang="en" sz="1800">
                <a:solidFill>
                  <a:schemeClr val="dk1"/>
                </a:solidFill>
                <a:latin typeface="Open Sans"/>
                <a:ea typeface="Open Sans"/>
                <a:cs typeface="Open Sans"/>
                <a:sym typeface="Open Sans"/>
              </a:rPr>
              <a:t> them. </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0"/>
              </a:spcAft>
              <a:buClr>
                <a:schemeClr val="dk1"/>
              </a:buClr>
              <a:buSzPts val="1800"/>
              <a:buFont typeface="Open Sans"/>
              <a:buAutoNum type="arabicPeriod" startAt="3"/>
            </a:pPr>
            <a:r>
              <a:rPr lang="en" sz="1800">
                <a:solidFill>
                  <a:schemeClr val="dk1"/>
                </a:solidFill>
                <a:latin typeface="Open Sans"/>
                <a:ea typeface="Open Sans"/>
                <a:cs typeface="Open Sans"/>
                <a:sym typeface="Open Sans"/>
              </a:rPr>
              <a:t>If you want to add your code to someone else's project, you'll open a </a:t>
            </a:r>
            <a:r>
              <a:rPr lang="en" sz="1800" b="1">
                <a:solidFill>
                  <a:schemeClr val="dk1"/>
                </a:solidFill>
                <a:latin typeface="Open Sans"/>
                <a:ea typeface="Open Sans"/>
                <a:cs typeface="Open Sans"/>
                <a:sym typeface="Open Sans"/>
              </a:rPr>
              <a:t>pull request</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1000"/>
              </a:spcAft>
              <a:buClr>
                <a:schemeClr val="dk1"/>
              </a:buClr>
              <a:buSzPts val="1800"/>
              <a:buFont typeface="Open Sans"/>
              <a:buAutoNum type="arabicPeriod" startAt="3"/>
            </a:pPr>
            <a:r>
              <a:rPr lang="en" sz="1800">
                <a:solidFill>
                  <a:schemeClr val="dk1"/>
                </a:solidFill>
                <a:latin typeface="Open Sans"/>
                <a:ea typeface="Open Sans"/>
                <a:cs typeface="Open Sans"/>
                <a:sym typeface="Open Sans"/>
              </a:rPr>
              <a:t>If they approve it, they'll </a:t>
            </a:r>
            <a:r>
              <a:rPr lang="en" sz="1800" b="1">
                <a:solidFill>
                  <a:schemeClr val="dk1"/>
                </a:solidFill>
                <a:latin typeface="Open Sans"/>
                <a:ea typeface="Open Sans"/>
                <a:cs typeface="Open Sans"/>
                <a:sym typeface="Open Sans"/>
              </a:rPr>
              <a:t>merge</a:t>
            </a:r>
            <a:r>
              <a:rPr lang="en" sz="1800">
                <a:solidFill>
                  <a:schemeClr val="dk1"/>
                </a:solidFill>
                <a:latin typeface="Open Sans"/>
                <a:ea typeface="Open Sans"/>
                <a:cs typeface="Open Sans"/>
                <a:sym typeface="Open Sans"/>
              </a:rPr>
              <a:t> your branch into their master branch. </a:t>
            </a:r>
            <a:endParaRPr sz="1800">
              <a:solidFill>
                <a:schemeClr val="dk1"/>
              </a:solidFill>
              <a:latin typeface="Open Sans"/>
              <a:ea typeface="Open Sans"/>
              <a:cs typeface="Open Sans"/>
              <a:sym typeface="Open Sans"/>
            </a:endParaRPr>
          </a:p>
        </p:txBody>
      </p:sp>
      <p:grpSp>
        <p:nvGrpSpPr>
          <p:cNvPr id="466" name="Google Shape;466;p60"/>
          <p:cNvGrpSpPr/>
          <p:nvPr/>
        </p:nvGrpSpPr>
        <p:grpSpPr>
          <a:xfrm>
            <a:off x="4663440" y="4167579"/>
            <a:ext cx="4195208" cy="1349700"/>
            <a:chOff x="160474" y="0"/>
            <a:chExt cx="5525100" cy="1349700"/>
          </a:xfrm>
        </p:grpSpPr>
        <p:sp>
          <p:nvSpPr>
            <p:cNvPr id="467" name="Google Shape;467;p60"/>
            <p:cNvSpPr/>
            <p:nvPr/>
          </p:nvSpPr>
          <p:spPr>
            <a:xfrm>
              <a:off x="160474" y="0"/>
              <a:ext cx="5525100" cy="13497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468" name="Google Shape;468;p60"/>
            <p:cNvSpPr txBox="1"/>
            <p:nvPr/>
          </p:nvSpPr>
          <p:spPr>
            <a:xfrm>
              <a:off x="240449" y="159600"/>
              <a:ext cx="5367000" cy="11214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merge</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 to officially add the changes from your branch into the master branch (or another branch) </a:t>
              </a:r>
              <a:endParaRPr sz="1800">
                <a:latin typeface="Open Sans"/>
                <a:ea typeface="Open Sans"/>
                <a:cs typeface="Open Sans"/>
                <a:sym typeface="Open Sans"/>
              </a:endParaRPr>
            </a:p>
          </p:txBody>
        </p:sp>
      </p:grpSp>
      <p:grpSp>
        <p:nvGrpSpPr>
          <p:cNvPr id="469" name="Google Shape;469;p60"/>
          <p:cNvGrpSpPr/>
          <p:nvPr/>
        </p:nvGrpSpPr>
        <p:grpSpPr>
          <a:xfrm>
            <a:off x="4663440" y="2062876"/>
            <a:ext cx="4195210" cy="1235399"/>
            <a:chOff x="174700" y="3273600"/>
            <a:chExt cx="4195210" cy="1235399"/>
          </a:xfrm>
        </p:grpSpPr>
        <p:sp>
          <p:nvSpPr>
            <p:cNvPr id="470" name="Google Shape;470;p60"/>
            <p:cNvSpPr/>
            <p:nvPr/>
          </p:nvSpPr>
          <p:spPr>
            <a:xfrm>
              <a:off x="174710" y="3621599"/>
              <a:ext cx="4195200" cy="8874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471" name="Google Shape;471;p60"/>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Terms</a:t>
              </a:r>
              <a:endParaRPr sz="1800" b="1" i="0" u="none" strike="noStrike" cap="none">
                <a:solidFill>
                  <a:srgbClr val="FFFFFF"/>
                </a:solidFill>
                <a:latin typeface="Open Sans"/>
                <a:ea typeface="Open Sans"/>
                <a:cs typeface="Open Sans"/>
                <a:sym typeface="Open Sans"/>
              </a:endParaRPr>
            </a:p>
          </p:txBody>
        </p:sp>
      </p:grpSp>
      <p:sp>
        <p:nvSpPr>
          <p:cNvPr id="472" name="Google Shape;472;p60"/>
          <p:cNvSpPr txBox="1"/>
          <p:nvPr/>
        </p:nvSpPr>
        <p:spPr>
          <a:xfrm>
            <a:off x="4723450" y="2485142"/>
            <a:ext cx="4075200" cy="7464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stage</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add to a cohesive group/bundle of revisions</a:t>
            </a:r>
            <a:endParaRPr sz="1800">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1"/>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1"/>
          <p:cNvSpPr txBox="1"/>
          <p:nvPr/>
        </p:nvSpPr>
        <p:spPr>
          <a:xfrm>
            <a:off x="680550" y="1665150"/>
            <a:ext cx="7782900" cy="352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Great! That's it. That's how you work with Git. Let's try it using GitHub!</a:t>
            </a:r>
            <a:endParaRPr sz="2800" b="1">
              <a:solidFill>
                <a:schemeClr val="lt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2"/>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 </a:t>
            </a:r>
            <a:r>
              <a:rPr lang="en" sz="3000" b="1">
                <a:latin typeface="Open Sans"/>
                <a:ea typeface="Open Sans"/>
                <a:cs typeface="Open Sans"/>
                <a:sym typeface="Open Sans"/>
              </a:rPr>
              <a:t>Workflow</a:t>
            </a:r>
            <a:endParaRPr sz="3000" b="1">
              <a:solidFill>
                <a:srgbClr val="000000"/>
              </a:solidFill>
              <a:latin typeface="Open Sans"/>
              <a:ea typeface="Open Sans"/>
              <a:cs typeface="Open Sans"/>
              <a:sym typeface="Open Sans"/>
            </a:endParaRPr>
          </a:p>
        </p:txBody>
      </p:sp>
      <p:sp>
        <p:nvSpPr>
          <p:cNvPr id="484" name="Google Shape;484;p62"/>
          <p:cNvSpPr txBox="1"/>
          <p:nvPr/>
        </p:nvSpPr>
        <p:spPr>
          <a:xfrm>
            <a:off x="161550" y="1223775"/>
            <a:ext cx="8820900" cy="1093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As you can see, there are so many way to use GitHub! Today we're going to use a very common developer workflow. </a:t>
            </a:r>
            <a:endParaRPr sz="1800">
              <a:latin typeface="Open Sans"/>
              <a:ea typeface="Open Sans"/>
              <a:cs typeface="Open Sans"/>
              <a:sym typeface="Open Sans"/>
            </a:endParaRPr>
          </a:p>
        </p:txBody>
      </p:sp>
      <p:sp>
        <p:nvSpPr>
          <p:cNvPr id="485" name="Google Shape;485;p62"/>
          <p:cNvSpPr txBox="1"/>
          <p:nvPr/>
        </p:nvSpPr>
        <p:spPr>
          <a:xfrm>
            <a:off x="369150" y="2246625"/>
            <a:ext cx="8405700" cy="1093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AutoNum type="arabicPeriod"/>
            </a:pPr>
            <a:r>
              <a:rPr lang="en" sz="1800" b="1">
                <a:solidFill>
                  <a:srgbClr val="5EA5E5"/>
                </a:solidFill>
                <a:latin typeface="Open Sans"/>
                <a:ea typeface="Open Sans"/>
                <a:cs typeface="Open Sans"/>
                <a:sym typeface="Open Sans"/>
              </a:rPr>
              <a:t>Fork</a:t>
            </a:r>
            <a:r>
              <a:rPr lang="en" sz="1800">
                <a:solidFill>
                  <a:srgbClr val="353535"/>
                </a:solidFill>
                <a:latin typeface="Open Sans"/>
                <a:ea typeface="Open Sans"/>
                <a:cs typeface="Open Sans"/>
                <a:sym typeface="Open Sans"/>
              </a:rPr>
              <a:t> the repository you want to contribute to. </a:t>
            </a: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marL="457200" lvl="0" indent="0" algn="l" rtl="0">
              <a:lnSpc>
                <a:spcPct val="115000"/>
              </a:lnSpc>
              <a:spcBef>
                <a:spcPts val="1000"/>
              </a:spcBef>
              <a:spcAft>
                <a:spcPts val="0"/>
              </a:spcAft>
              <a:buNone/>
            </a:pPr>
            <a:r>
              <a:rPr lang="en" sz="1800">
                <a:solidFill>
                  <a:srgbClr val="353535"/>
                </a:solidFill>
                <a:latin typeface="Open Sans"/>
                <a:ea typeface="Open Sans"/>
                <a:cs typeface="Open Sans"/>
                <a:sym typeface="Open Sans"/>
              </a:rPr>
              <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
            </a: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marL="0" lvl="0" indent="0" algn="l" rtl="0">
              <a:lnSpc>
                <a:spcPct val="115000"/>
              </a:lnSpc>
              <a:spcBef>
                <a:spcPts val="1000"/>
              </a:spcBef>
              <a:spcAft>
                <a:spcPts val="1000"/>
              </a:spcAft>
              <a:buNone/>
            </a:pPr>
            <a:r>
              <a:rPr lang="en" sz="1800" b="1" u="sng">
                <a:solidFill>
                  <a:srgbClr val="353535"/>
                </a:solidFill>
                <a:latin typeface="Open Sans"/>
                <a:ea typeface="Open Sans"/>
                <a:cs typeface="Open Sans"/>
                <a:sym typeface="Open Sans"/>
              </a:rPr>
              <a:t>Note:</a:t>
            </a:r>
            <a:r>
              <a:rPr lang="en" sz="1800">
                <a:solidFill>
                  <a:srgbClr val="353535"/>
                </a:solidFill>
                <a:latin typeface="Open Sans"/>
                <a:ea typeface="Open Sans"/>
                <a:cs typeface="Open Sans"/>
                <a:sym typeface="Open Sans"/>
              </a:rPr>
              <a:t> This is only necessary if you are not a Collaborator on the project.  </a:t>
            </a:r>
            <a:endParaRPr sz="1800">
              <a:solidFill>
                <a:srgbClr val="353535"/>
              </a:solidFill>
              <a:latin typeface="Open Sans"/>
              <a:ea typeface="Open Sans"/>
              <a:cs typeface="Open Sans"/>
              <a:sym typeface="Open Sans"/>
            </a:endParaRPr>
          </a:p>
        </p:txBody>
      </p:sp>
      <p:grpSp>
        <p:nvGrpSpPr>
          <p:cNvPr id="486" name="Google Shape;486;p62"/>
          <p:cNvGrpSpPr/>
          <p:nvPr/>
        </p:nvGrpSpPr>
        <p:grpSpPr>
          <a:xfrm>
            <a:off x="369175" y="3073250"/>
            <a:ext cx="8405626" cy="2141126"/>
            <a:chOff x="369188" y="3799525"/>
            <a:chExt cx="8405626" cy="2141126"/>
          </a:xfrm>
        </p:grpSpPr>
        <p:pic>
          <p:nvPicPr>
            <p:cNvPr id="487" name="Google Shape;487;p62"/>
            <p:cNvPicPr preferRelativeResize="0"/>
            <p:nvPr/>
          </p:nvPicPr>
          <p:blipFill>
            <a:blip r:embed="rId3">
              <a:alphaModFix/>
            </a:blip>
            <a:stretch>
              <a:fillRect/>
            </a:stretch>
          </p:blipFill>
          <p:spPr>
            <a:xfrm>
              <a:off x="369188" y="3799525"/>
              <a:ext cx="8405626" cy="2141126"/>
            </a:xfrm>
            <a:prstGeom prst="rect">
              <a:avLst/>
            </a:prstGeom>
            <a:noFill/>
            <a:ln w="19050" cap="flat" cmpd="sng">
              <a:solidFill>
                <a:schemeClr val="dk2"/>
              </a:solidFill>
              <a:prstDash val="solid"/>
              <a:round/>
              <a:headEnd type="none" w="sm" len="sm"/>
              <a:tailEnd type="none" w="sm" len="sm"/>
            </a:ln>
          </p:spPr>
        </p:pic>
        <p:sp>
          <p:nvSpPr>
            <p:cNvPr id="488" name="Google Shape;488;p62"/>
            <p:cNvSpPr/>
            <p:nvPr/>
          </p:nvSpPr>
          <p:spPr>
            <a:xfrm>
              <a:off x="7826700" y="3828300"/>
              <a:ext cx="868500" cy="367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3"/>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Network Activity Workflow</a:t>
            </a:r>
            <a:endParaRPr sz="3000" b="1">
              <a:solidFill>
                <a:srgbClr val="000000"/>
              </a:solidFill>
              <a:latin typeface="Open Sans"/>
              <a:ea typeface="Open Sans"/>
              <a:cs typeface="Open Sans"/>
              <a:sym typeface="Open Sans"/>
            </a:endParaRPr>
          </a:p>
        </p:txBody>
      </p:sp>
      <p:sp>
        <p:nvSpPr>
          <p:cNvPr id="494" name="Google Shape;494;p63"/>
          <p:cNvSpPr txBox="1"/>
          <p:nvPr/>
        </p:nvSpPr>
        <p:spPr>
          <a:xfrm>
            <a:off x="161550" y="1646600"/>
            <a:ext cx="8820900" cy="1093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Create a </a:t>
            </a:r>
            <a:r>
              <a:rPr lang="en" sz="1800" b="1">
                <a:solidFill>
                  <a:srgbClr val="5EA5E5"/>
                </a:solidFill>
                <a:latin typeface="Open Sans"/>
                <a:ea typeface="Open Sans"/>
                <a:cs typeface="Open Sans"/>
                <a:sym typeface="Open Sans"/>
              </a:rPr>
              <a:t>branch</a:t>
            </a:r>
            <a:r>
              <a:rPr lang="en" sz="1800">
                <a:solidFill>
                  <a:srgbClr val="353535"/>
                </a:solidFill>
                <a:latin typeface="Open Sans"/>
                <a:ea typeface="Open Sans"/>
                <a:cs typeface="Open Sans"/>
                <a:sym typeface="Open Sans"/>
              </a:rPr>
              <a:t>.  You should always try to name branches with your name and what you're doing, or follow the conventions set by your team. </a:t>
            </a:r>
            <a:endParaRPr sz="1800">
              <a:solidFill>
                <a:srgbClr val="353535"/>
              </a:solidFill>
              <a:latin typeface="Open Sans"/>
              <a:ea typeface="Open Sans"/>
              <a:cs typeface="Open Sans"/>
              <a:sym typeface="Open Sans"/>
            </a:endParaRPr>
          </a:p>
        </p:txBody>
      </p:sp>
      <p:grpSp>
        <p:nvGrpSpPr>
          <p:cNvPr id="495" name="Google Shape;495;p63"/>
          <p:cNvGrpSpPr/>
          <p:nvPr/>
        </p:nvGrpSpPr>
        <p:grpSpPr>
          <a:xfrm>
            <a:off x="215210" y="3055880"/>
            <a:ext cx="4912438" cy="2436761"/>
            <a:chOff x="152405" y="3807204"/>
            <a:chExt cx="4937620" cy="2537764"/>
          </a:xfrm>
        </p:grpSpPr>
        <p:pic>
          <p:nvPicPr>
            <p:cNvPr id="496" name="Google Shape;496;p63"/>
            <p:cNvPicPr preferRelativeResize="0"/>
            <p:nvPr/>
          </p:nvPicPr>
          <p:blipFill rotWithShape="1">
            <a:blip r:embed="rId3">
              <a:alphaModFix/>
            </a:blip>
            <a:srcRect r="44140"/>
            <a:stretch/>
          </p:blipFill>
          <p:spPr>
            <a:xfrm>
              <a:off x="152405" y="3807204"/>
              <a:ext cx="4937620" cy="2537764"/>
            </a:xfrm>
            <a:prstGeom prst="rect">
              <a:avLst/>
            </a:prstGeom>
            <a:noFill/>
            <a:ln w="19050" cap="flat" cmpd="sng">
              <a:solidFill>
                <a:schemeClr val="dk2"/>
              </a:solidFill>
              <a:prstDash val="solid"/>
              <a:round/>
              <a:headEnd type="none" w="sm" len="sm"/>
              <a:tailEnd type="none" w="sm" len="sm"/>
            </a:ln>
          </p:spPr>
        </p:pic>
        <p:sp>
          <p:nvSpPr>
            <p:cNvPr id="497" name="Google Shape;497;p63"/>
            <p:cNvSpPr/>
            <p:nvPr/>
          </p:nvSpPr>
          <p:spPr>
            <a:xfrm>
              <a:off x="289600" y="5954725"/>
              <a:ext cx="1157700" cy="345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8" name="Google Shape;498;p63"/>
          <p:cNvPicPr preferRelativeResize="0"/>
          <p:nvPr/>
        </p:nvPicPr>
        <p:blipFill>
          <a:blip r:embed="rId4">
            <a:alphaModFix/>
          </a:blip>
          <a:stretch>
            <a:fillRect/>
          </a:stretch>
        </p:blipFill>
        <p:spPr>
          <a:xfrm>
            <a:off x="5253315" y="3055775"/>
            <a:ext cx="3675473" cy="24367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4"/>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Developer Workflow</a:t>
            </a:r>
            <a:endParaRPr sz="3000" b="1">
              <a:solidFill>
                <a:srgbClr val="000000"/>
              </a:solidFill>
              <a:latin typeface="Open Sans"/>
              <a:ea typeface="Open Sans"/>
              <a:cs typeface="Open Sans"/>
              <a:sym typeface="Open Sans"/>
            </a:endParaRPr>
          </a:p>
        </p:txBody>
      </p:sp>
      <p:sp>
        <p:nvSpPr>
          <p:cNvPr id="504" name="Google Shape;504;p64"/>
          <p:cNvSpPr txBox="1"/>
          <p:nvPr/>
        </p:nvSpPr>
        <p:spPr>
          <a:xfrm>
            <a:off x="1314275" y="1291825"/>
            <a:ext cx="6515100" cy="710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AutoNum type="arabicPeriod" startAt="3"/>
            </a:pPr>
            <a:r>
              <a:rPr lang="en" sz="1800">
                <a:solidFill>
                  <a:srgbClr val="353535"/>
                </a:solidFill>
                <a:latin typeface="Open Sans"/>
                <a:ea typeface="Open Sans"/>
                <a:cs typeface="Open Sans"/>
                <a:sym typeface="Open Sans"/>
              </a:rPr>
              <a:t>Open </a:t>
            </a:r>
            <a:r>
              <a:rPr lang="en" sz="1800">
                <a:solidFill>
                  <a:srgbClr val="353535"/>
                </a:solidFill>
                <a:latin typeface="Consolas"/>
                <a:ea typeface="Consolas"/>
                <a:cs typeface="Consolas"/>
                <a:sym typeface="Consolas"/>
              </a:rPr>
              <a:t>locations.txt</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grpSp>
        <p:nvGrpSpPr>
          <p:cNvPr id="505" name="Google Shape;505;p64"/>
          <p:cNvGrpSpPr/>
          <p:nvPr/>
        </p:nvGrpSpPr>
        <p:grpSpPr>
          <a:xfrm>
            <a:off x="1314274" y="1997230"/>
            <a:ext cx="6515451" cy="2424801"/>
            <a:chOff x="866250" y="3654800"/>
            <a:chExt cx="7411502" cy="2898399"/>
          </a:xfrm>
        </p:grpSpPr>
        <p:pic>
          <p:nvPicPr>
            <p:cNvPr id="506" name="Google Shape;506;p64"/>
            <p:cNvPicPr preferRelativeResize="0"/>
            <p:nvPr/>
          </p:nvPicPr>
          <p:blipFill rotWithShape="1">
            <a:blip r:embed="rId3">
              <a:alphaModFix/>
            </a:blip>
            <a:srcRect/>
            <a:stretch/>
          </p:blipFill>
          <p:spPr>
            <a:xfrm>
              <a:off x="866250" y="3654800"/>
              <a:ext cx="7411502" cy="2898399"/>
            </a:xfrm>
            <a:prstGeom prst="rect">
              <a:avLst/>
            </a:prstGeom>
            <a:noFill/>
            <a:ln w="19050" cap="flat" cmpd="sng">
              <a:solidFill>
                <a:schemeClr val="dk2"/>
              </a:solidFill>
              <a:prstDash val="solid"/>
              <a:round/>
              <a:headEnd type="none" w="sm" len="sm"/>
              <a:tailEnd type="none" w="sm" len="sm"/>
            </a:ln>
          </p:spPr>
        </p:pic>
        <p:sp>
          <p:nvSpPr>
            <p:cNvPr id="507" name="Google Shape;507;p64"/>
            <p:cNvSpPr/>
            <p:nvPr/>
          </p:nvSpPr>
          <p:spPr>
            <a:xfrm>
              <a:off x="924175" y="6010400"/>
              <a:ext cx="901800" cy="24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64"/>
          <p:cNvSpPr txBox="1"/>
          <p:nvPr/>
        </p:nvSpPr>
        <p:spPr>
          <a:xfrm>
            <a:off x="1314450" y="4569125"/>
            <a:ext cx="6515100" cy="710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Select the edit icon. It looks like a pencil. </a:t>
            </a:r>
            <a:endParaRPr sz="1800">
              <a:solidFill>
                <a:srgbClr val="353535"/>
              </a:solidFill>
              <a:latin typeface="Open Sans"/>
              <a:ea typeface="Open Sans"/>
              <a:cs typeface="Open Sans"/>
              <a:sym typeface="Open Sans"/>
            </a:endParaRPr>
          </a:p>
        </p:txBody>
      </p:sp>
      <p:grpSp>
        <p:nvGrpSpPr>
          <p:cNvPr id="509" name="Google Shape;509;p64"/>
          <p:cNvGrpSpPr/>
          <p:nvPr/>
        </p:nvGrpSpPr>
        <p:grpSpPr>
          <a:xfrm>
            <a:off x="1314438" y="5274541"/>
            <a:ext cx="6515123" cy="1338784"/>
            <a:chOff x="1314438" y="5350741"/>
            <a:chExt cx="6515123" cy="1338784"/>
          </a:xfrm>
        </p:grpSpPr>
        <p:pic>
          <p:nvPicPr>
            <p:cNvPr id="510" name="Google Shape;510;p64"/>
            <p:cNvPicPr preferRelativeResize="0"/>
            <p:nvPr/>
          </p:nvPicPr>
          <p:blipFill rotWithShape="1">
            <a:blip r:embed="rId4">
              <a:alphaModFix/>
            </a:blip>
            <a:srcRect b="27172"/>
            <a:stretch/>
          </p:blipFill>
          <p:spPr>
            <a:xfrm>
              <a:off x="1314438" y="5350741"/>
              <a:ext cx="6515123" cy="1338784"/>
            </a:xfrm>
            <a:prstGeom prst="rect">
              <a:avLst/>
            </a:prstGeom>
            <a:noFill/>
            <a:ln w="19050" cap="flat" cmpd="sng">
              <a:solidFill>
                <a:schemeClr val="dk2"/>
              </a:solidFill>
              <a:prstDash val="solid"/>
              <a:round/>
              <a:headEnd type="none" w="sm" len="sm"/>
              <a:tailEnd type="none" w="sm" len="sm"/>
            </a:ln>
          </p:spPr>
        </p:pic>
        <p:sp>
          <p:nvSpPr>
            <p:cNvPr id="511" name="Google Shape;511;p64"/>
            <p:cNvSpPr/>
            <p:nvPr/>
          </p:nvSpPr>
          <p:spPr>
            <a:xfrm>
              <a:off x="7258925" y="6199650"/>
              <a:ext cx="267300" cy="256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5"/>
          <p:cNvSpPr txBox="1"/>
          <p:nvPr/>
        </p:nvSpPr>
        <p:spPr>
          <a:xfrm>
            <a:off x="867575" y="1451225"/>
            <a:ext cx="7742400" cy="710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Add the name of your hometown.  Choose a random blank line! </a:t>
            </a:r>
            <a:endParaRPr sz="1800">
              <a:solidFill>
                <a:srgbClr val="353535"/>
              </a:solidFill>
              <a:latin typeface="Open Sans"/>
              <a:ea typeface="Open Sans"/>
              <a:cs typeface="Open Sans"/>
              <a:sym typeface="Open Sans"/>
            </a:endParaRPr>
          </a:p>
        </p:txBody>
      </p:sp>
      <p:sp>
        <p:nvSpPr>
          <p:cNvPr id="517" name="Google Shape;517;p65"/>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pic>
        <p:nvPicPr>
          <p:cNvPr id="518" name="Google Shape;518;p65"/>
          <p:cNvPicPr preferRelativeResize="0"/>
          <p:nvPr/>
        </p:nvPicPr>
        <p:blipFill>
          <a:blip r:embed="rId3">
            <a:alphaModFix/>
          </a:blip>
          <a:stretch>
            <a:fillRect/>
          </a:stretch>
        </p:blipFill>
        <p:spPr>
          <a:xfrm>
            <a:off x="1019980" y="2210618"/>
            <a:ext cx="7104039" cy="1313597"/>
          </a:xfrm>
          <a:prstGeom prst="rect">
            <a:avLst/>
          </a:prstGeom>
          <a:noFill/>
          <a:ln w="19050" cap="flat" cmpd="sng">
            <a:solidFill>
              <a:schemeClr val="dk2"/>
            </a:solidFill>
            <a:prstDash val="solid"/>
            <a:round/>
            <a:headEnd type="none" w="sm" len="sm"/>
            <a:tailEnd type="none" w="sm" len="sm"/>
          </a:ln>
        </p:spPr>
      </p:pic>
      <p:pic>
        <p:nvPicPr>
          <p:cNvPr id="519" name="Google Shape;519;p65"/>
          <p:cNvPicPr preferRelativeResize="0"/>
          <p:nvPr/>
        </p:nvPicPr>
        <p:blipFill>
          <a:blip r:embed="rId4">
            <a:alphaModFix/>
          </a:blip>
          <a:stretch>
            <a:fillRect/>
          </a:stretch>
        </p:blipFill>
        <p:spPr>
          <a:xfrm>
            <a:off x="1019978" y="4332283"/>
            <a:ext cx="7104044" cy="2355692"/>
          </a:xfrm>
          <a:prstGeom prst="rect">
            <a:avLst/>
          </a:prstGeom>
          <a:noFill/>
          <a:ln w="19050" cap="flat" cmpd="sng">
            <a:solidFill>
              <a:schemeClr val="dk2"/>
            </a:solidFill>
            <a:prstDash val="solid"/>
            <a:round/>
            <a:headEnd type="none" w="sm" len="sm"/>
            <a:tailEnd type="none" w="sm" len="sm"/>
          </a:ln>
        </p:spPr>
      </p:pic>
      <p:sp>
        <p:nvSpPr>
          <p:cNvPr id="520" name="Google Shape;520;p65"/>
          <p:cNvSpPr txBox="1"/>
          <p:nvPr/>
        </p:nvSpPr>
        <p:spPr>
          <a:xfrm>
            <a:off x="867575" y="3572899"/>
            <a:ext cx="7104000" cy="710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AutoNum type="arabicPeriod" startAt="6"/>
            </a:pPr>
            <a:r>
              <a:rPr lang="en" sz="1800">
                <a:solidFill>
                  <a:srgbClr val="353535"/>
                </a:solidFill>
                <a:latin typeface="Open Sans"/>
                <a:ea typeface="Open Sans"/>
                <a:cs typeface="Open Sans"/>
                <a:sym typeface="Open Sans"/>
              </a:rPr>
              <a:t>Scroll to the bottom to the Commit changes section. </a:t>
            </a:r>
            <a:endParaRPr sz="1800">
              <a:solidFill>
                <a:srgbClr val="353535"/>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6"/>
          <p:cNvSpPr txBox="1"/>
          <p:nvPr/>
        </p:nvSpPr>
        <p:spPr>
          <a:xfrm>
            <a:off x="161525"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526" name="Google Shape;526;p66"/>
          <p:cNvSpPr txBox="1"/>
          <p:nvPr/>
        </p:nvSpPr>
        <p:spPr>
          <a:xfrm>
            <a:off x="1195200" y="1568125"/>
            <a:ext cx="6753600" cy="710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AutoNum type="arabicPeriod" startAt="7"/>
            </a:pPr>
            <a:r>
              <a:rPr lang="en" sz="1800">
                <a:solidFill>
                  <a:srgbClr val="353535"/>
                </a:solidFill>
                <a:latin typeface="Open Sans"/>
                <a:ea typeface="Open Sans"/>
                <a:cs typeface="Open Sans"/>
                <a:sym typeface="Open Sans"/>
              </a:rPr>
              <a:t>Add a descriptive message. Select </a:t>
            </a:r>
            <a:r>
              <a:rPr lang="en" sz="1800" b="1">
                <a:solidFill>
                  <a:srgbClr val="5EA5E5"/>
                </a:solidFill>
                <a:latin typeface="Open Sans"/>
                <a:ea typeface="Open Sans"/>
                <a:cs typeface="Open Sans"/>
                <a:sym typeface="Open Sans"/>
              </a:rPr>
              <a:t>Commit changes</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grpSp>
        <p:nvGrpSpPr>
          <p:cNvPr id="527" name="Google Shape;527;p66"/>
          <p:cNvGrpSpPr/>
          <p:nvPr/>
        </p:nvGrpSpPr>
        <p:grpSpPr>
          <a:xfrm>
            <a:off x="152375" y="2444400"/>
            <a:ext cx="8839199" cy="3195466"/>
            <a:chOff x="152375" y="2444400"/>
            <a:chExt cx="8839199" cy="3195466"/>
          </a:xfrm>
        </p:grpSpPr>
        <p:pic>
          <p:nvPicPr>
            <p:cNvPr id="528" name="Google Shape;528;p66"/>
            <p:cNvPicPr preferRelativeResize="0"/>
            <p:nvPr/>
          </p:nvPicPr>
          <p:blipFill>
            <a:blip r:embed="rId3">
              <a:alphaModFix/>
            </a:blip>
            <a:stretch>
              <a:fillRect/>
            </a:stretch>
          </p:blipFill>
          <p:spPr>
            <a:xfrm>
              <a:off x="152375" y="2444400"/>
              <a:ext cx="8839199" cy="3195466"/>
            </a:xfrm>
            <a:prstGeom prst="rect">
              <a:avLst/>
            </a:prstGeom>
            <a:noFill/>
            <a:ln w="19050" cap="flat" cmpd="sng">
              <a:solidFill>
                <a:schemeClr val="dk2"/>
              </a:solidFill>
              <a:prstDash val="solid"/>
              <a:round/>
              <a:headEnd type="none" w="sm" len="sm"/>
              <a:tailEnd type="none" w="sm" len="sm"/>
            </a:ln>
          </p:spPr>
        </p:pic>
        <p:sp>
          <p:nvSpPr>
            <p:cNvPr id="529" name="Google Shape;529;p66"/>
            <p:cNvSpPr/>
            <p:nvPr/>
          </p:nvSpPr>
          <p:spPr>
            <a:xfrm>
              <a:off x="790575" y="5086350"/>
              <a:ext cx="1269300" cy="400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857F"/>
        </a:solidFill>
        <a:effectLst/>
      </p:bgPr>
    </p:bg>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161550" y="573035"/>
            <a:ext cx="8820900" cy="83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i="1">
                <a:solidFill>
                  <a:schemeClr val="lt1"/>
                </a:solidFill>
                <a:latin typeface="Open Sans"/>
                <a:ea typeface="Open Sans"/>
                <a:cs typeface="Open Sans"/>
                <a:sym typeface="Open Sans"/>
              </a:rPr>
              <a:t>Using your Web Browser, </a:t>
            </a:r>
            <a:endParaRPr sz="3000" i="1">
              <a:solidFill>
                <a:schemeClr val="lt1"/>
              </a:solidFill>
              <a:latin typeface="Open Sans"/>
              <a:ea typeface="Open Sans"/>
              <a:cs typeface="Open Sans"/>
              <a:sym typeface="Open Sans"/>
            </a:endParaRPr>
          </a:p>
          <a:p>
            <a:pPr marL="0" lvl="0" indent="0" algn="ctr" rtl="0">
              <a:spcBef>
                <a:spcPts val="0"/>
              </a:spcBef>
              <a:spcAft>
                <a:spcPts val="0"/>
              </a:spcAft>
              <a:buNone/>
            </a:pPr>
            <a:r>
              <a:rPr lang="en" sz="3000" i="1">
                <a:solidFill>
                  <a:schemeClr val="lt1"/>
                </a:solidFill>
                <a:latin typeface="Open Sans"/>
                <a:ea typeface="Open Sans"/>
                <a:cs typeface="Open Sans"/>
                <a:sym typeface="Open Sans"/>
              </a:rPr>
              <a:t>Open this URL: </a:t>
            </a:r>
            <a:endParaRPr sz="3000" i="1">
              <a:solidFill>
                <a:schemeClr val="lt1"/>
              </a:solidFill>
              <a:latin typeface="Open Sans"/>
              <a:ea typeface="Open Sans"/>
              <a:cs typeface="Open Sans"/>
              <a:sym typeface="Open Sans"/>
            </a:endParaRPr>
          </a:p>
        </p:txBody>
      </p:sp>
      <p:sp>
        <p:nvSpPr>
          <p:cNvPr id="272" name="Google Shape;272;p40"/>
          <p:cNvSpPr/>
          <p:nvPr/>
        </p:nvSpPr>
        <p:spPr>
          <a:xfrm>
            <a:off x="519750" y="1845284"/>
            <a:ext cx="8104500" cy="1362371"/>
          </a:xfrm>
          <a:prstGeom prst="rect">
            <a:avLst/>
          </a:prstGeom>
          <a:solidFill>
            <a:srgbClr val="ED857F"/>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3200" dirty="0">
                <a:hlinkClick r:id="rId3"/>
              </a:rPr>
              <a:t>https://github.com/arpita-abrol/mlh-localhost-github</a:t>
            </a:r>
            <a:endParaRPr sz="3000" dirty="0">
              <a:solidFill>
                <a:srgbClr val="FFD96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7"/>
          <p:cNvSpPr txBox="1"/>
          <p:nvPr/>
        </p:nvSpPr>
        <p:spPr>
          <a:xfrm>
            <a:off x="161525"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535" name="Google Shape;535;p67"/>
          <p:cNvSpPr txBox="1"/>
          <p:nvPr/>
        </p:nvSpPr>
        <p:spPr>
          <a:xfrm>
            <a:off x="2056050" y="1402550"/>
            <a:ext cx="5031900" cy="11226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1000"/>
              </a:spcBef>
              <a:spcAft>
                <a:spcPts val="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Return to the main page of your repo.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100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Select </a:t>
            </a:r>
            <a:r>
              <a:rPr lang="en" sz="1800" b="1">
                <a:solidFill>
                  <a:srgbClr val="5EA5E5"/>
                </a:solidFill>
                <a:latin typeface="Open Sans"/>
                <a:ea typeface="Open Sans"/>
                <a:cs typeface="Open Sans"/>
                <a:sym typeface="Open Sans"/>
              </a:rPr>
              <a:t>Pull request</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grpSp>
        <p:nvGrpSpPr>
          <p:cNvPr id="536" name="Google Shape;536;p67"/>
          <p:cNvGrpSpPr/>
          <p:nvPr/>
        </p:nvGrpSpPr>
        <p:grpSpPr>
          <a:xfrm>
            <a:off x="152400" y="2811800"/>
            <a:ext cx="8839196" cy="2965047"/>
            <a:chOff x="152400" y="3112400"/>
            <a:chExt cx="8839196" cy="2965047"/>
          </a:xfrm>
        </p:grpSpPr>
        <p:pic>
          <p:nvPicPr>
            <p:cNvPr id="537" name="Google Shape;537;p67"/>
            <p:cNvPicPr preferRelativeResize="0"/>
            <p:nvPr/>
          </p:nvPicPr>
          <p:blipFill>
            <a:blip r:embed="rId3">
              <a:alphaModFix/>
            </a:blip>
            <a:stretch>
              <a:fillRect/>
            </a:stretch>
          </p:blipFill>
          <p:spPr>
            <a:xfrm>
              <a:off x="152400" y="3112400"/>
              <a:ext cx="8839196" cy="2965047"/>
            </a:xfrm>
            <a:prstGeom prst="rect">
              <a:avLst/>
            </a:prstGeom>
            <a:noFill/>
            <a:ln w="19050" cap="flat" cmpd="sng">
              <a:solidFill>
                <a:schemeClr val="dk2"/>
              </a:solidFill>
              <a:prstDash val="solid"/>
              <a:round/>
              <a:headEnd type="none" w="sm" len="sm"/>
              <a:tailEnd type="none" w="sm" len="sm"/>
            </a:ln>
          </p:spPr>
        </p:pic>
        <p:sp>
          <p:nvSpPr>
            <p:cNvPr id="538" name="Google Shape;538;p67"/>
            <p:cNvSpPr/>
            <p:nvPr/>
          </p:nvSpPr>
          <p:spPr>
            <a:xfrm>
              <a:off x="7136450" y="5398075"/>
              <a:ext cx="946200" cy="24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8"/>
          <p:cNvSpPr txBox="1"/>
          <p:nvPr/>
        </p:nvSpPr>
        <p:spPr>
          <a:xfrm>
            <a:off x="1569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544" name="Google Shape;544;p68"/>
          <p:cNvSpPr txBox="1"/>
          <p:nvPr/>
        </p:nvSpPr>
        <p:spPr>
          <a:xfrm>
            <a:off x="364500" y="1647075"/>
            <a:ext cx="8415000" cy="16629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1000"/>
              </a:spcAft>
              <a:buClr>
                <a:srgbClr val="353535"/>
              </a:buClr>
              <a:buSzPts val="1800"/>
              <a:buFont typeface="Open Sans"/>
              <a:buAutoNum type="arabicPeriod" startAt="10"/>
            </a:pPr>
            <a:r>
              <a:rPr lang="en" sz="1800">
                <a:solidFill>
                  <a:srgbClr val="353535"/>
                </a:solidFill>
                <a:latin typeface="Open Sans"/>
                <a:ea typeface="Open Sans"/>
                <a:cs typeface="Open Sans"/>
                <a:sym typeface="Open Sans"/>
              </a:rPr>
              <a:t>Because this is a simple pull request, you can simply select </a:t>
            </a:r>
            <a:r>
              <a:rPr lang="en" sz="1800" b="1">
                <a:solidFill>
                  <a:srgbClr val="5EA5E5"/>
                </a:solidFill>
                <a:latin typeface="Open Sans"/>
                <a:ea typeface="Open Sans"/>
                <a:cs typeface="Open Sans"/>
                <a:sym typeface="Open Sans"/>
              </a:rPr>
              <a:t>Create Pull Request</a:t>
            </a:r>
            <a:r>
              <a:rPr lang="en" sz="1800">
                <a:solidFill>
                  <a:srgbClr val="353535"/>
                </a:solidFill>
                <a:latin typeface="Open Sans"/>
                <a:ea typeface="Open Sans"/>
                <a:cs typeface="Open Sans"/>
                <a:sym typeface="Open Sans"/>
              </a:rPr>
              <a:t>. If you were contributing to an open source project, you would want to be very descriptive about the changes you made. </a:t>
            </a:r>
            <a:endParaRPr sz="1800">
              <a:solidFill>
                <a:srgbClr val="353535"/>
              </a:solidFill>
              <a:latin typeface="Open Sans"/>
              <a:ea typeface="Open Sans"/>
              <a:cs typeface="Open Sans"/>
              <a:sym typeface="Open Sans"/>
            </a:endParaRPr>
          </a:p>
        </p:txBody>
      </p:sp>
      <p:grpSp>
        <p:nvGrpSpPr>
          <p:cNvPr id="545" name="Google Shape;545;p68"/>
          <p:cNvGrpSpPr/>
          <p:nvPr/>
        </p:nvGrpSpPr>
        <p:grpSpPr>
          <a:xfrm>
            <a:off x="2039262" y="3240715"/>
            <a:ext cx="5056279" cy="3239929"/>
            <a:chOff x="1838701" y="2806750"/>
            <a:chExt cx="5457398" cy="3746449"/>
          </a:xfrm>
        </p:grpSpPr>
        <p:pic>
          <p:nvPicPr>
            <p:cNvPr id="546" name="Google Shape;546;p68"/>
            <p:cNvPicPr preferRelativeResize="0"/>
            <p:nvPr/>
          </p:nvPicPr>
          <p:blipFill>
            <a:blip r:embed="rId3">
              <a:alphaModFix/>
            </a:blip>
            <a:stretch>
              <a:fillRect/>
            </a:stretch>
          </p:blipFill>
          <p:spPr>
            <a:xfrm>
              <a:off x="1838701" y="2806750"/>
              <a:ext cx="5457398" cy="3746449"/>
            </a:xfrm>
            <a:prstGeom prst="rect">
              <a:avLst/>
            </a:prstGeom>
            <a:noFill/>
            <a:ln w="19050" cap="flat" cmpd="sng">
              <a:solidFill>
                <a:schemeClr val="dk2"/>
              </a:solidFill>
              <a:prstDash val="solid"/>
              <a:round/>
              <a:headEnd type="none" w="sm" len="sm"/>
              <a:tailEnd type="none" w="sm" len="sm"/>
            </a:ln>
          </p:spPr>
        </p:pic>
        <p:sp>
          <p:nvSpPr>
            <p:cNvPr id="547" name="Google Shape;547;p68"/>
            <p:cNvSpPr/>
            <p:nvPr/>
          </p:nvSpPr>
          <p:spPr>
            <a:xfrm>
              <a:off x="4909825" y="6177400"/>
              <a:ext cx="1158000" cy="289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9"/>
          <p:cNvSpPr txBox="1"/>
          <p:nvPr/>
        </p:nvSpPr>
        <p:spPr>
          <a:xfrm>
            <a:off x="1569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553" name="Google Shape;553;p69"/>
          <p:cNvSpPr txBox="1"/>
          <p:nvPr/>
        </p:nvSpPr>
        <p:spPr>
          <a:xfrm>
            <a:off x="214125" y="1872050"/>
            <a:ext cx="4007100" cy="3537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1000"/>
              </a:spcAft>
              <a:buClr>
                <a:srgbClr val="353535"/>
              </a:buClr>
              <a:buSzPts val="1800"/>
              <a:buFont typeface="Open Sans"/>
              <a:buAutoNum type="arabicPeriod" startAt="11"/>
            </a:pPr>
            <a:r>
              <a:rPr lang="en" sz="1800">
                <a:solidFill>
                  <a:srgbClr val="353535"/>
                </a:solidFill>
                <a:latin typeface="Open Sans"/>
                <a:ea typeface="Open Sans"/>
                <a:cs typeface="Open Sans"/>
                <a:sym typeface="Open Sans"/>
              </a:rPr>
              <a:t>Ask someone else to comment on your PR. Comment on someone else's PR, too!</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You can find other pull requests by selecting the Pull requests tab on the repo's home page. </a:t>
            </a:r>
            <a:endParaRPr sz="1800">
              <a:solidFill>
                <a:srgbClr val="353535"/>
              </a:solidFill>
              <a:latin typeface="Open Sans"/>
              <a:ea typeface="Open Sans"/>
              <a:cs typeface="Open Sans"/>
              <a:sym typeface="Open Sans"/>
            </a:endParaRPr>
          </a:p>
        </p:txBody>
      </p:sp>
      <p:pic>
        <p:nvPicPr>
          <p:cNvPr id="554" name="Google Shape;554;p69"/>
          <p:cNvPicPr preferRelativeResize="0"/>
          <p:nvPr/>
        </p:nvPicPr>
        <p:blipFill>
          <a:blip r:embed="rId3">
            <a:alphaModFix/>
          </a:blip>
          <a:stretch>
            <a:fillRect/>
          </a:stretch>
        </p:blipFill>
        <p:spPr>
          <a:xfrm>
            <a:off x="4395625" y="1872050"/>
            <a:ext cx="4534240" cy="3887249"/>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70"/>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560" name="Google Shape;560;p70"/>
          <p:cNvSpPr txBox="1"/>
          <p:nvPr/>
        </p:nvSpPr>
        <p:spPr>
          <a:xfrm>
            <a:off x="288150" y="1402550"/>
            <a:ext cx="8567700" cy="4038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1000"/>
              </a:spcAft>
              <a:buClr>
                <a:srgbClr val="353535"/>
              </a:buClr>
              <a:buSzPts val="1800"/>
              <a:buFont typeface="Open Sans"/>
              <a:buAutoNum type="arabicPeriod" startAt="12"/>
            </a:pPr>
            <a:r>
              <a:rPr lang="en" sz="1800">
                <a:solidFill>
                  <a:srgbClr val="353535"/>
                </a:solidFill>
                <a:latin typeface="Open Sans"/>
                <a:ea typeface="Open Sans"/>
                <a:cs typeface="Open Sans"/>
                <a:sym typeface="Open Sans"/>
              </a:rPr>
              <a:t>This is what a pull request looks like for someone who has Write access to a repo. The organizer of this workshop will click Merge pull request, and your hometown will be added! </a:t>
            </a:r>
            <a:endParaRPr sz="1800">
              <a:solidFill>
                <a:srgbClr val="353535"/>
              </a:solidFill>
              <a:latin typeface="Open Sans"/>
              <a:ea typeface="Open Sans"/>
              <a:cs typeface="Open Sans"/>
              <a:sym typeface="Open Sans"/>
            </a:endParaRPr>
          </a:p>
        </p:txBody>
      </p:sp>
      <p:pic>
        <p:nvPicPr>
          <p:cNvPr id="561" name="Google Shape;561;p70"/>
          <p:cNvPicPr preferRelativeResize="0"/>
          <p:nvPr/>
        </p:nvPicPr>
        <p:blipFill>
          <a:blip r:embed="rId3">
            <a:alphaModFix/>
          </a:blip>
          <a:stretch>
            <a:fillRect/>
          </a:stretch>
        </p:blipFill>
        <p:spPr>
          <a:xfrm>
            <a:off x="2112424" y="2840775"/>
            <a:ext cx="4919151" cy="3844474"/>
          </a:xfrm>
          <a:prstGeom prst="rect">
            <a:avLst/>
          </a:prstGeom>
          <a:noFill/>
          <a:ln w="19050" cap="flat" cmpd="sng">
            <a:solidFill>
              <a:schemeClr val="dk2"/>
            </a:solidFill>
            <a:prstDash val="solid"/>
            <a:round/>
            <a:headEnd type="none" w="sm" len="sm"/>
            <a:tailEnd type="none" w="sm" len="sm"/>
          </a:ln>
        </p:spPr>
      </p:pic>
      <p:sp>
        <p:nvSpPr>
          <p:cNvPr id="562" name="Google Shape;562;p70"/>
          <p:cNvSpPr/>
          <p:nvPr/>
        </p:nvSpPr>
        <p:spPr>
          <a:xfrm>
            <a:off x="2539536" y="6372471"/>
            <a:ext cx="919800" cy="216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71"/>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Conflict Resolution</a:t>
            </a:r>
            <a:endParaRPr sz="3000" b="1">
              <a:solidFill>
                <a:srgbClr val="000000"/>
              </a:solidFill>
              <a:latin typeface="Open Sans"/>
              <a:ea typeface="Open Sans"/>
              <a:cs typeface="Open Sans"/>
              <a:sym typeface="Open Sans"/>
            </a:endParaRPr>
          </a:p>
        </p:txBody>
      </p:sp>
      <p:sp>
        <p:nvSpPr>
          <p:cNvPr id="568" name="Google Shape;568;p71"/>
          <p:cNvSpPr txBox="1"/>
          <p:nvPr/>
        </p:nvSpPr>
        <p:spPr>
          <a:xfrm>
            <a:off x="344100" y="1554950"/>
            <a:ext cx="8455800" cy="21960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800">
                <a:solidFill>
                  <a:srgbClr val="353535"/>
                </a:solidFill>
                <a:latin typeface="Open Sans"/>
                <a:ea typeface="Open Sans"/>
                <a:cs typeface="Open Sans"/>
                <a:sym typeface="Open Sans"/>
              </a:rPr>
              <a:t>When a file has multiple edits, it can be unclear which change should be committed. This is a conflict and must be resolved before merging.</a:t>
            </a:r>
            <a:endParaRPr sz="1800">
              <a:solidFill>
                <a:srgbClr val="353535"/>
              </a:solidFill>
              <a:latin typeface="Open Sans"/>
              <a:ea typeface="Open Sans"/>
              <a:cs typeface="Open Sans"/>
              <a:sym typeface="Open Sans"/>
            </a:endParaRPr>
          </a:p>
          <a:p>
            <a:pPr marL="0" lvl="0" indent="0" algn="ctr" rtl="0">
              <a:lnSpc>
                <a:spcPct val="115000"/>
              </a:lnSpc>
              <a:spcBef>
                <a:spcPts val="1000"/>
              </a:spcBef>
              <a:spcAft>
                <a:spcPts val="1000"/>
              </a:spcAft>
              <a:buNone/>
            </a:pPr>
            <a:endParaRPr sz="1800">
              <a:solidFill>
                <a:srgbClr val="353535"/>
              </a:solidFill>
              <a:latin typeface="Open Sans"/>
              <a:ea typeface="Open Sans"/>
              <a:cs typeface="Open Sans"/>
              <a:sym typeface="Open Sans"/>
            </a:endParaRPr>
          </a:p>
        </p:txBody>
      </p:sp>
      <p:pic>
        <p:nvPicPr>
          <p:cNvPr id="569" name="Google Shape;569;p71"/>
          <p:cNvPicPr preferRelativeResize="0"/>
          <p:nvPr/>
        </p:nvPicPr>
        <p:blipFill>
          <a:blip r:embed="rId3">
            <a:alphaModFix/>
          </a:blip>
          <a:stretch>
            <a:fillRect/>
          </a:stretch>
        </p:blipFill>
        <p:spPr>
          <a:xfrm>
            <a:off x="1787650" y="2728225"/>
            <a:ext cx="5568700" cy="3571525"/>
          </a:xfrm>
          <a:prstGeom prst="rect">
            <a:avLst/>
          </a:prstGeom>
          <a:noFill/>
          <a:ln w="19050" cap="flat" cmpd="sng">
            <a:solidFill>
              <a:srgbClr val="434343"/>
            </a:solidFill>
            <a:prstDash val="solid"/>
            <a:round/>
            <a:headEnd type="none" w="sm" len="sm"/>
            <a:tailEnd type="none" w="sm" len="sm"/>
          </a:ln>
        </p:spPr>
      </p:pic>
      <p:sp>
        <p:nvSpPr>
          <p:cNvPr id="570" name="Google Shape;570;p71"/>
          <p:cNvSpPr/>
          <p:nvPr/>
        </p:nvSpPr>
        <p:spPr>
          <a:xfrm>
            <a:off x="2304450" y="5288150"/>
            <a:ext cx="3579900" cy="10116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72"/>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Conflict Resolution</a:t>
            </a:r>
            <a:endParaRPr sz="3000" b="1">
              <a:solidFill>
                <a:srgbClr val="000000"/>
              </a:solidFill>
              <a:latin typeface="Open Sans"/>
              <a:ea typeface="Open Sans"/>
              <a:cs typeface="Open Sans"/>
              <a:sym typeface="Open Sans"/>
            </a:endParaRPr>
          </a:p>
        </p:txBody>
      </p:sp>
      <p:sp>
        <p:nvSpPr>
          <p:cNvPr id="576" name="Google Shape;576;p72"/>
          <p:cNvSpPr txBox="1"/>
          <p:nvPr/>
        </p:nvSpPr>
        <p:spPr>
          <a:xfrm>
            <a:off x="169525" y="1829800"/>
            <a:ext cx="3379200" cy="44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353535"/>
                </a:solidFill>
                <a:latin typeface="Open Sans"/>
                <a:ea typeface="Open Sans"/>
                <a:cs typeface="Open Sans"/>
                <a:sym typeface="Open Sans"/>
              </a:rPr>
              <a:t>A conflict is marked by </a:t>
            </a:r>
            <a:endParaRPr sz="1800">
              <a:solidFill>
                <a:srgbClr val="353535"/>
              </a:solidFill>
              <a:latin typeface="Open Sans"/>
              <a:ea typeface="Open Sans"/>
              <a:cs typeface="Open Sans"/>
              <a:sym typeface="Open Sans"/>
            </a:endParaRPr>
          </a:p>
          <a:p>
            <a:pPr marL="0" lvl="0" indent="0" algn="l" rtl="0">
              <a:lnSpc>
                <a:spcPct val="115000"/>
              </a:lnSpc>
              <a:spcBef>
                <a:spcPts val="1000"/>
              </a:spcBef>
              <a:spcAft>
                <a:spcPts val="0"/>
              </a:spcAft>
              <a:buNone/>
            </a:pPr>
            <a:r>
              <a:rPr lang="en">
                <a:solidFill>
                  <a:srgbClr val="353535"/>
                </a:solidFill>
                <a:latin typeface="Courier New"/>
                <a:ea typeface="Courier New"/>
                <a:cs typeface="Courier New"/>
                <a:sym typeface="Courier New"/>
              </a:rPr>
              <a:t>&lt;&lt;&lt;&lt;&lt;&lt;&lt; new branch</a:t>
            </a:r>
            <a:endParaRPr>
              <a:solidFill>
                <a:srgbClr val="353535"/>
              </a:solidFill>
              <a:latin typeface="Courier New"/>
              <a:ea typeface="Courier New"/>
              <a:cs typeface="Courier New"/>
              <a:sym typeface="Courier New"/>
            </a:endParaRPr>
          </a:p>
          <a:p>
            <a:pPr marL="0" lvl="0" indent="0" algn="l" rtl="0">
              <a:lnSpc>
                <a:spcPct val="115000"/>
              </a:lnSpc>
              <a:spcBef>
                <a:spcPts val="1000"/>
              </a:spcBef>
              <a:spcAft>
                <a:spcPts val="0"/>
              </a:spcAft>
              <a:buNone/>
            </a:pPr>
            <a:r>
              <a:rPr lang="en">
                <a:solidFill>
                  <a:srgbClr val="353535"/>
                </a:solidFill>
                <a:latin typeface="Courier New"/>
                <a:ea typeface="Courier New"/>
                <a:cs typeface="Courier New"/>
                <a:sym typeface="Courier New"/>
              </a:rPr>
              <a:t>changes</a:t>
            </a:r>
            <a:endParaRPr>
              <a:solidFill>
                <a:srgbClr val="353535"/>
              </a:solidFill>
              <a:latin typeface="Courier New"/>
              <a:ea typeface="Courier New"/>
              <a:cs typeface="Courier New"/>
              <a:sym typeface="Courier New"/>
            </a:endParaRPr>
          </a:p>
          <a:p>
            <a:pPr marL="0" lvl="0" indent="0" algn="l" rtl="0">
              <a:lnSpc>
                <a:spcPct val="115000"/>
              </a:lnSpc>
              <a:spcBef>
                <a:spcPts val="1000"/>
              </a:spcBef>
              <a:spcAft>
                <a:spcPts val="0"/>
              </a:spcAft>
              <a:buNone/>
            </a:pPr>
            <a:r>
              <a:rPr lang="en">
                <a:solidFill>
                  <a:srgbClr val="353535"/>
                </a:solidFill>
                <a:latin typeface="Courier New"/>
                <a:ea typeface="Courier New"/>
                <a:cs typeface="Courier New"/>
                <a:sym typeface="Courier New"/>
              </a:rPr>
              <a:t>=======</a:t>
            </a:r>
            <a:endParaRPr>
              <a:solidFill>
                <a:srgbClr val="353535"/>
              </a:solidFill>
              <a:latin typeface="Courier New"/>
              <a:ea typeface="Courier New"/>
              <a:cs typeface="Courier New"/>
              <a:sym typeface="Courier New"/>
            </a:endParaRPr>
          </a:p>
          <a:p>
            <a:pPr marL="0" lvl="0" indent="0" algn="l" rtl="0">
              <a:lnSpc>
                <a:spcPct val="115000"/>
              </a:lnSpc>
              <a:spcBef>
                <a:spcPts val="1000"/>
              </a:spcBef>
              <a:spcAft>
                <a:spcPts val="0"/>
              </a:spcAft>
              <a:buNone/>
            </a:pPr>
            <a:r>
              <a:rPr lang="en">
                <a:solidFill>
                  <a:srgbClr val="353535"/>
                </a:solidFill>
                <a:latin typeface="Courier New"/>
                <a:ea typeface="Courier New"/>
                <a:cs typeface="Courier New"/>
                <a:sym typeface="Courier New"/>
              </a:rPr>
              <a:t>original</a:t>
            </a:r>
            <a:br>
              <a:rPr lang="en">
                <a:solidFill>
                  <a:srgbClr val="353535"/>
                </a:solidFill>
                <a:latin typeface="Courier New"/>
                <a:ea typeface="Courier New"/>
                <a:cs typeface="Courier New"/>
                <a:sym typeface="Courier New"/>
              </a:rPr>
            </a:br>
            <a:r>
              <a:rPr lang="en">
                <a:solidFill>
                  <a:srgbClr val="353535"/>
                </a:solidFill>
                <a:latin typeface="Courier New"/>
                <a:ea typeface="Courier New"/>
                <a:cs typeface="Courier New"/>
                <a:sym typeface="Courier New"/>
              </a:rPr>
              <a:t>&gt;&gt;&gt;&gt;&gt;&gt;&gt; original-branch</a:t>
            </a:r>
            <a:endParaRPr>
              <a:solidFill>
                <a:srgbClr val="353535"/>
              </a:solidFill>
              <a:latin typeface="Courier New"/>
              <a:ea typeface="Courier New"/>
              <a:cs typeface="Courier New"/>
              <a:sym typeface="Courier New"/>
            </a:endParaRPr>
          </a:p>
          <a:p>
            <a:pPr marL="0" lvl="0" indent="0" algn="l" rtl="0">
              <a:lnSpc>
                <a:spcPct val="115000"/>
              </a:lnSpc>
              <a:spcBef>
                <a:spcPts val="1000"/>
              </a:spcBef>
              <a:spcAft>
                <a:spcPts val="0"/>
              </a:spcAft>
              <a:buNone/>
            </a:pPr>
            <a:endParaRPr sz="1800">
              <a:solidFill>
                <a:srgbClr val="353535"/>
              </a:solidFill>
              <a:latin typeface="Courier New"/>
              <a:ea typeface="Courier New"/>
              <a:cs typeface="Courier New"/>
              <a:sym typeface="Courier New"/>
            </a:endParaRPr>
          </a:p>
          <a:p>
            <a:pPr marL="0" lvl="0" indent="0" algn="l" rtl="0">
              <a:lnSpc>
                <a:spcPct val="150000"/>
              </a:lnSpc>
              <a:spcBef>
                <a:spcPts val="1000"/>
              </a:spcBef>
              <a:spcAft>
                <a:spcPts val="0"/>
              </a:spcAft>
              <a:buClr>
                <a:schemeClr val="dk1"/>
              </a:buClr>
              <a:buSzPts val="1100"/>
              <a:buFont typeface="Arial"/>
              <a:buNone/>
            </a:pPr>
            <a:r>
              <a:rPr lang="en" sz="1800">
                <a:solidFill>
                  <a:srgbClr val="353535"/>
                </a:solidFill>
                <a:latin typeface="Open Sans"/>
                <a:ea typeface="Open Sans"/>
                <a:cs typeface="Open Sans"/>
                <a:sym typeface="Open Sans"/>
              </a:rPr>
              <a:t>Edit the file to the desired state, mark it resolved and then merge it.</a:t>
            </a:r>
            <a:endParaRPr sz="1800">
              <a:solidFill>
                <a:srgbClr val="353535"/>
              </a:solidFill>
              <a:latin typeface="Courier New"/>
              <a:ea typeface="Courier New"/>
              <a:cs typeface="Courier New"/>
              <a:sym typeface="Courier New"/>
            </a:endParaRPr>
          </a:p>
          <a:p>
            <a:pPr marL="0" lvl="0" indent="0" algn="l" rtl="0">
              <a:lnSpc>
                <a:spcPct val="115000"/>
              </a:lnSpc>
              <a:spcBef>
                <a:spcPts val="1000"/>
              </a:spcBef>
              <a:spcAft>
                <a:spcPts val="1000"/>
              </a:spcAft>
              <a:buNone/>
            </a:pPr>
            <a:endParaRPr sz="1800">
              <a:solidFill>
                <a:srgbClr val="353535"/>
              </a:solidFill>
              <a:latin typeface="Open Sans"/>
              <a:ea typeface="Open Sans"/>
              <a:cs typeface="Open Sans"/>
              <a:sym typeface="Open Sans"/>
            </a:endParaRPr>
          </a:p>
        </p:txBody>
      </p:sp>
      <p:pic>
        <p:nvPicPr>
          <p:cNvPr id="577" name="Google Shape;577;p72"/>
          <p:cNvPicPr preferRelativeResize="0"/>
          <p:nvPr/>
        </p:nvPicPr>
        <p:blipFill>
          <a:blip r:embed="rId3">
            <a:alphaModFix/>
          </a:blip>
          <a:stretch>
            <a:fillRect/>
          </a:stretch>
        </p:blipFill>
        <p:spPr>
          <a:xfrm>
            <a:off x="3336875" y="1980276"/>
            <a:ext cx="5569375" cy="3571976"/>
          </a:xfrm>
          <a:prstGeom prst="rect">
            <a:avLst/>
          </a:prstGeom>
          <a:noFill/>
          <a:ln w="19050" cap="flat" cmpd="sng">
            <a:solidFill>
              <a:srgbClr val="434343"/>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73"/>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583" name="Google Shape;583;p73"/>
          <p:cNvSpPr txBox="1"/>
          <p:nvPr/>
        </p:nvSpPr>
        <p:spPr>
          <a:xfrm>
            <a:off x="270300" y="1320600"/>
            <a:ext cx="8558400" cy="1510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000"/>
              </a:spcAft>
              <a:buNone/>
            </a:pPr>
            <a:r>
              <a:rPr lang="en" sz="1800">
                <a:solidFill>
                  <a:srgbClr val="353535"/>
                </a:solidFill>
                <a:latin typeface="Open Sans"/>
                <a:ea typeface="Open Sans"/>
                <a:cs typeface="Open Sans"/>
                <a:sym typeface="Open Sans"/>
              </a:rPr>
              <a:t>Refresh the original webpage and wait for more people's hometowns to be added! </a:t>
            </a:r>
            <a:r>
              <a:rPr lang="en" sz="1800" b="1">
                <a:solidFill>
                  <a:srgbClr val="353535"/>
                </a:solidFill>
                <a:latin typeface="Open Sans"/>
                <a:ea typeface="Open Sans"/>
                <a:cs typeface="Open Sans"/>
                <a:sym typeface="Open Sans"/>
              </a:rPr>
              <a:t>Note:</a:t>
            </a:r>
            <a:r>
              <a:rPr lang="en" sz="1800">
                <a:solidFill>
                  <a:srgbClr val="353535"/>
                </a:solidFill>
                <a:latin typeface="Open Sans"/>
                <a:ea typeface="Open Sans"/>
                <a:cs typeface="Open Sans"/>
                <a:sym typeface="Open Sans"/>
              </a:rPr>
              <a:t> this web site is set up to auto-deploy when new code is merged to the repository, but it can take a few minutes. </a:t>
            </a:r>
            <a:endParaRPr sz="1800">
              <a:solidFill>
                <a:srgbClr val="353535"/>
              </a:solidFill>
              <a:latin typeface="Open Sans"/>
              <a:ea typeface="Open Sans"/>
              <a:cs typeface="Open Sans"/>
              <a:sym typeface="Open Sans"/>
            </a:endParaRPr>
          </a:p>
        </p:txBody>
      </p:sp>
      <p:sp>
        <p:nvSpPr>
          <p:cNvPr id="584" name="Google Shape;584;p73"/>
          <p:cNvSpPr/>
          <p:nvPr/>
        </p:nvSpPr>
        <p:spPr>
          <a:xfrm>
            <a:off x="4097125" y="5353550"/>
            <a:ext cx="990900" cy="233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5" name="Google Shape;585;p73"/>
          <p:cNvPicPr preferRelativeResize="0"/>
          <p:nvPr/>
        </p:nvPicPr>
        <p:blipFill rotWithShape="1">
          <a:blip r:embed="rId3">
            <a:alphaModFix/>
          </a:blip>
          <a:srcRect b="24812"/>
          <a:stretch/>
        </p:blipFill>
        <p:spPr>
          <a:xfrm>
            <a:off x="494925" y="2983800"/>
            <a:ext cx="8154149" cy="3258448"/>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74"/>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4"/>
          <p:cNvSpPr txBox="1"/>
          <p:nvPr/>
        </p:nvSpPr>
        <p:spPr>
          <a:xfrm>
            <a:off x="680550" y="1665150"/>
            <a:ext cx="7782900" cy="352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Amazing! Now you know how to work with GitHub in the browser. The next section  will teach you how to use GitHub on the command line on your computer! </a:t>
            </a:r>
            <a:endParaRPr sz="2800" b="1">
              <a:solidFill>
                <a:schemeClr val="lt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pic>
        <p:nvPicPr>
          <p:cNvPr id="596" name="Google Shape;596;p75"/>
          <p:cNvPicPr preferRelativeResize="0"/>
          <p:nvPr/>
        </p:nvPicPr>
        <p:blipFill>
          <a:blip r:embed="rId3">
            <a:alphaModFix/>
          </a:blip>
          <a:stretch>
            <a:fillRect/>
          </a:stretch>
        </p:blipFill>
        <p:spPr>
          <a:xfrm>
            <a:off x="1126250" y="3771908"/>
            <a:ext cx="390525" cy="228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6"/>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GitHub From the Command Line</a:t>
            </a:r>
            <a:endParaRPr sz="3000" b="1">
              <a:solidFill>
                <a:srgbClr val="000000"/>
              </a:solidFill>
              <a:latin typeface="Open Sans"/>
              <a:ea typeface="Open Sans"/>
              <a:cs typeface="Open Sans"/>
              <a:sym typeface="Open Sans"/>
            </a:endParaRPr>
          </a:p>
        </p:txBody>
      </p:sp>
      <p:sp>
        <p:nvSpPr>
          <p:cNvPr id="602" name="Google Shape;602;p76"/>
          <p:cNvSpPr txBox="1"/>
          <p:nvPr/>
        </p:nvSpPr>
        <p:spPr>
          <a:xfrm>
            <a:off x="135150" y="1539650"/>
            <a:ext cx="8873700" cy="15108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000"/>
              </a:spcAft>
              <a:buNone/>
            </a:pPr>
            <a:r>
              <a:rPr lang="en" sz="1700">
                <a:solidFill>
                  <a:srgbClr val="353535"/>
                </a:solidFill>
                <a:latin typeface="Open Sans"/>
                <a:ea typeface="Open Sans"/>
                <a:cs typeface="Open Sans"/>
                <a:sym typeface="Open Sans"/>
              </a:rPr>
              <a:t>Once you start working on projects that are more complex, you might find that you prefer using your own local coding environment with GitHub. Let's learn how to set that up! We'll also learn how our local environment works with our repos on GitHub. </a:t>
            </a:r>
            <a:endParaRPr sz="1700">
              <a:solidFill>
                <a:srgbClr val="353535"/>
              </a:solidFill>
              <a:latin typeface="Open Sans"/>
              <a:ea typeface="Open Sans"/>
              <a:cs typeface="Open Sans"/>
              <a:sym typeface="Open Sans"/>
            </a:endParaRPr>
          </a:p>
        </p:txBody>
      </p:sp>
      <p:pic>
        <p:nvPicPr>
          <p:cNvPr id="603" name="Google Shape;603;p76"/>
          <p:cNvPicPr preferRelativeResize="0"/>
          <p:nvPr/>
        </p:nvPicPr>
        <p:blipFill>
          <a:blip r:embed="rId3">
            <a:alphaModFix/>
          </a:blip>
          <a:stretch>
            <a:fillRect/>
          </a:stretch>
        </p:blipFill>
        <p:spPr>
          <a:xfrm>
            <a:off x="415038" y="3156800"/>
            <a:ext cx="8313926" cy="24195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1"/>
          <p:cNvSpPr txBox="1">
            <a:spLocks noGrp="1"/>
          </p:cNvSpPr>
          <p:nvPr>
            <p:ph type="title"/>
          </p:nvPr>
        </p:nvSpPr>
        <p:spPr>
          <a:xfrm>
            <a:off x="161550" y="1166325"/>
            <a:ext cx="8820900" cy="102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353535"/>
                </a:solidFill>
                <a:latin typeface="Open Sans"/>
                <a:ea typeface="Open Sans"/>
                <a:cs typeface="Open Sans"/>
                <a:sym typeface="Open Sans"/>
              </a:rPr>
              <a:t>What will you </a:t>
            </a:r>
            <a:r>
              <a:rPr lang="en" sz="3000" b="1">
                <a:solidFill>
                  <a:srgbClr val="5EA5E5"/>
                </a:solidFill>
                <a:latin typeface="Open Sans"/>
                <a:ea typeface="Open Sans"/>
                <a:cs typeface="Open Sans"/>
                <a:sym typeface="Open Sans"/>
              </a:rPr>
              <a:t>learn</a:t>
            </a:r>
            <a:r>
              <a:rPr lang="en" sz="3000" b="1">
                <a:solidFill>
                  <a:srgbClr val="353535"/>
                </a:solidFill>
                <a:latin typeface="Open Sans"/>
                <a:ea typeface="Open Sans"/>
                <a:cs typeface="Open Sans"/>
                <a:sym typeface="Open Sans"/>
              </a:rPr>
              <a:t> today?</a:t>
            </a:r>
            <a:endParaRPr sz="3000" b="1">
              <a:solidFill>
                <a:srgbClr val="353535"/>
              </a:solidFill>
              <a:latin typeface="Open Sans"/>
              <a:ea typeface="Open Sans"/>
              <a:cs typeface="Open Sans"/>
              <a:sym typeface="Open Sans"/>
            </a:endParaRPr>
          </a:p>
        </p:txBody>
      </p:sp>
      <p:sp>
        <p:nvSpPr>
          <p:cNvPr id="286" name="Google Shape;286;p41"/>
          <p:cNvSpPr/>
          <p:nvPr/>
        </p:nvSpPr>
        <p:spPr>
          <a:xfrm>
            <a:off x="1651875" y="2551775"/>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287" name="Google Shape;287;p41"/>
          <p:cNvSpPr/>
          <p:nvPr/>
        </p:nvSpPr>
        <p:spPr>
          <a:xfrm>
            <a:off x="1651875" y="3837002"/>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288" name="Google Shape;288;p41"/>
          <p:cNvSpPr/>
          <p:nvPr/>
        </p:nvSpPr>
        <p:spPr>
          <a:xfrm>
            <a:off x="1651875" y="5122225"/>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289" name="Google Shape;289;p41"/>
          <p:cNvSpPr txBox="1"/>
          <p:nvPr/>
        </p:nvSpPr>
        <p:spPr>
          <a:xfrm>
            <a:off x="2489925" y="2415025"/>
            <a:ext cx="60690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The basics of Git and GitHub</a:t>
            </a:r>
            <a:endParaRPr sz="2400">
              <a:solidFill>
                <a:srgbClr val="353535"/>
              </a:solidFill>
              <a:latin typeface="Open Sans"/>
              <a:ea typeface="Open Sans"/>
              <a:cs typeface="Open Sans"/>
              <a:sym typeface="Open Sans"/>
            </a:endParaRPr>
          </a:p>
        </p:txBody>
      </p:sp>
      <p:sp>
        <p:nvSpPr>
          <p:cNvPr id="290" name="Google Shape;290;p41"/>
          <p:cNvSpPr txBox="1"/>
          <p:nvPr/>
        </p:nvSpPr>
        <p:spPr>
          <a:xfrm>
            <a:off x="2489925" y="3738752"/>
            <a:ext cx="60690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The GitHub Workflow</a:t>
            </a:r>
            <a:endParaRPr sz="2400">
              <a:solidFill>
                <a:srgbClr val="353535"/>
              </a:solidFill>
              <a:latin typeface="Open Sans"/>
              <a:ea typeface="Open Sans"/>
              <a:cs typeface="Open Sans"/>
              <a:sym typeface="Open Sans"/>
            </a:endParaRPr>
          </a:p>
        </p:txBody>
      </p:sp>
      <p:sp>
        <p:nvSpPr>
          <p:cNvPr id="291" name="Google Shape;291;p41"/>
          <p:cNvSpPr txBox="1"/>
          <p:nvPr/>
        </p:nvSpPr>
        <p:spPr>
          <a:xfrm>
            <a:off x="2489925" y="5023975"/>
            <a:ext cx="60690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Optional: command-line Git usage</a:t>
            </a:r>
            <a:endParaRPr sz="2400">
              <a:solidFill>
                <a:srgbClr val="353535"/>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7"/>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Install Git</a:t>
            </a:r>
            <a:endParaRPr sz="3000" b="1">
              <a:solidFill>
                <a:srgbClr val="000000"/>
              </a:solidFill>
              <a:latin typeface="Open Sans"/>
              <a:ea typeface="Open Sans"/>
              <a:cs typeface="Open Sans"/>
              <a:sym typeface="Open Sans"/>
            </a:endParaRPr>
          </a:p>
        </p:txBody>
      </p:sp>
      <p:sp>
        <p:nvSpPr>
          <p:cNvPr id="609" name="Google Shape;609;p77"/>
          <p:cNvSpPr txBox="1"/>
          <p:nvPr/>
        </p:nvSpPr>
        <p:spPr>
          <a:xfrm>
            <a:off x="292800" y="1745775"/>
            <a:ext cx="8558400" cy="15108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First, let's see if you have Git already installed on your computer. Type the command below in Terminal, PowerShell, or any terminal application. </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If you already have git installed, you can skip the next few slides! </a:t>
            </a:r>
            <a:endParaRPr sz="1800">
              <a:solidFill>
                <a:srgbClr val="353535"/>
              </a:solidFill>
              <a:latin typeface="Open Sans"/>
              <a:ea typeface="Open Sans"/>
              <a:cs typeface="Open Sans"/>
              <a:sym typeface="Open Sans"/>
            </a:endParaRPr>
          </a:p>
        </p:txBody>
      </p:sp>
      <p:pic>
        <p:nvPicPr>
          <p:cNvPr id="610" name="Google Shape;610;p77"/>
          <p:cNvPicPr preferRelativeResize="0"/>
          <p:nvPr/>
        </p:nvPicPr>
        <p:blipFill>
          <a:blip r:embed="rId3">
            <a:alphaModFix/>
          </a:blip>
          <a:stretch>
            <a:fillRect/>
          </a:stretch>
        </p:blipFill>
        <p:spPr>
          <a:xfrm>
            <a:off x="590550" y="3907600"/>
            <a:ext cx="7962900" cy="13335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78"/>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Install Git</a:t>
            </a:r>
            <a:endParaRPr sz="3000" b="1">
              <a:solidFill>
                <a:srgbClr val="000000"/>
              </a:solidFill>
              <a:latin typeface="Open Sans"/>
              <a:ea typeface="Open Sans"/>
              <a:cs typeface="Open Sans"/>
              <a:sym typeface="Open Sans"/>
            </a:endParaRPr>
          </a:p>
        </p:txBody>
      </p:sp>
      <p:sp>
        <p:nvSpPr>
          <p:cNvPr id="616" name="Google Shape;616;p78"/>
          <p:cNvSpPr txBox="1"/>
          <p:nvPr/>
        </p:nvSpPr>
        <p:spPr>
          <a:xfrm>
            <a:off x="940350" y="2693400"/>
            <a:ext cx="7263300" cy="1329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If you do not have git installed, navigate to the URL above. </a:t>
            </a: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marL="457200" lvl="0" indent="-342900" algn="l" rtl="0">
              <a:lnSpc>
                <a:spcPct val="115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Select your operating system and the installer will download. </a:t>
            </a:r>
            <a:endParaRPr sz="1800">
              <a:solidFill>
                <a:srgbClr val="353535"/>
              </a:solidFill>
              <a:latin typeface="Open Sans"/>
              <a:ea typeface="Open Sans"/>
              <a:cs typeface="Open Sans"/>
              <a:sym typeface="Open Sans"/>
            </a:endParaRPr>
          </a:p>
        </p:txBody>
      </p:sp>
      <p:sp>
        <p:nvSpPr>
          <p:cNvPr id="617" name="Google Shape;617;p78"/>
          <p:cNvSpPr/>
          <p:nvPr/>
        </p:nvSpPr>
        <p:spPr>
          <a:xfrm>
            <a:off x="2457888" y="1586550"/>
            <a:ext cx="4228200" cy="707700"/>
          </a:xfrm>
          <a:prstGeom prst="rect">
            <a:avLst/>
          </a:prstGeom>
          <a:solidFill>
            <a:srgbClr val="353535"/>
          </a:solidFill>
          <a:ln w="2857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u="sng">
                <a:solidFill>
                  <a:schemeClr val="lt1"/>
                </a:solidFill>
                <a:latin typeface="Open Sans"/>
                <a:ea typeface="Open Sans"/>
                <a:cs typeface="Open Sans"/>
                <a:sym typeface="Open Sans"/>
                <a:hlinkClick r:id="rId3"/>
              </a:rPr>
              <a:t>http://mlhlocal.host/install-git</a:t>
            </a:r>
            <a:endParaRPr sz="1800" b="1">
              <a:solidFill>
                <a:schemeClr val="lt1"/>
              </a:solidFill>
              <a:latin typeface="Open Sans"/>
              <a:ea typeface="Open Sans"/>
              <a:cs typeface="Open Sans"/>
              <a:sym typeface="Open Sans"/>
            </a:endParaRPr>
          </a:p>
        </p:txBody>
      </p:sp>
      <p:pic>
        <p:nvPicPr>
          <p:cNvPr id="618" name="Google Shape;618;p78"/>
          <p:cNvPicPr preferRelativeResize="0"/>
          <p:nvPr/>
        </p:nvPicPr>
        <p:blipFill>
          <a:blip r:embed="rId4">
            <a:alphaModFix/>
          </a:blip>
          <a:stretch>
            <a:fillRect/>
          </a:stretch>
        </p:blipFill>
        <p:spPr>
          <a:xfrm>
            <a:off x="2771775" y="4144175"/>
            <a:ext cx="3600450" cy="19335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79"/>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Install Git: MacOS</a:t>
            </a:r>
            <a:endParaRPr sz="3000" b="1">
              <a:solidFill>
                <a:srgbClr val="000000"/>
              </a:solidFill>
              <a:latin typeface="Open Sans"/>
              <a:ea typeface="Open Sans"/>
              <a:cs typeface="Open Sans"/>
              <a:sym typeface="Open Sans"/>
            </a:endParaRPr>
          </a:p>
        </p:txBody>
      </p:sp>
      <p:sp>
        <p:nvSpPr>
          <p:cNvPr id="624" name="Google Shape;624;p79"/>
          <p:cNvSpPr txBox="1"/>
          <p:nvPr/>
        </p:nvSpPr>
        <p:spPr>
          <a:xfrm>
            <a:off x="292800" y="2095775"/>
            <a:ext cx="8558400" cy="1329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Open the installer and follow the instructions. It should be fine to select all of the default options. </a:t>
            </a:r>
            <a:endParaRPr sz="1800">
              <a:solidFill>
                <a:srgbClr val="353535"/>
              </a:solidFill>
              <a:latin typeface="Open Sans"/>
              <a:ea typeface="Open Sans"/>
              <a:cs typeface="Open Sans"/>
              <a:sym typeface="Open Sans"/>
            </a:endParaRPr>
          </a:p>
        </p:txBody>
      </p:sp>
      <p:pic>
        <p:nvPicPr>
          <p:cNvPr id="625" name="Google Shape;625;p79"/>
          <p:cNvPicPr preferRelativeResize="0"/>
          <p:nvPr/>
        </p:nvPicPr>
        <p:blipFill>
          <a:blip r:embed="rId3">
            <a:alphaModFix/>
          </a:blip>
          <a:stretch>
            <a:fillRect/>
          </a:stretch>
        </p:blipFill>
        <p:spPr>
          <a:xfrm>
            <a:off x="1057275" y="3588650"/>
            <a:ext cx="7029450" cy="15716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80"/>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Install Git: Windows</a:t>
            </a:r>
            <a:endParaRPr sz="3000" b="1">
              <a:solidFill>
                <a:srgbClr val="000000"/>
              </a:solidFill>
              <a:latin typeface="Open Sans"/>
              <a:ea typeface="Open Sans"/>
              <a:cs typeface="Open Sans"/>
              <a:sym typeface="Open Sans"/>
            </a:endParaRPr>
          </a:p>
        </p:txBody>
      </p:sp>
      <p:sp>
        <p:nvSpPr>
          <p:cNvPr id="631" name="Google Shape;631;p80"/>
          <p:cNvSpPr txBox="1"/>
          <p:nvPr/>
        </p:nvSpPr>
        <p:spPr>
          <a:xfrm>
            <a:off x="292800" y="1815563"/>
            <a:ext cx="8558400" cy="1329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Open the installer and follow the instructions. It should be fine to select all of the default options, except for the one below. We recommend choosing your preferred text editor in this step. </a:t>
            </a:r>
            <a:endParaRPr sz="1800">
              <a:solidFill>
                <a:srgbClr val="353535"/>
              </a:solidFill>
              <a:latin typeface="Open Sans"/>
              <a:ea typeface="Open Sans"/>
              <a:cs typeface="Open Sans"/>
              <a:sym typeface="Open Sans"/>
            </a:endParaRPr>
          </a:p>
        </p:txBody>
      </p:sp>
      <p:pic>
        <p:nvPicPr>
          <p:cNvPr id="632" name="Google Shape;632;p80"/>
          <p:cNvPicPr preferRelativeResize="0"/>
          <p:nvPr/>
        </p:nvPicPr>
        <p:blipFill>
          <a:blip r:embed="rId3">
            <a:alphaModFix/>
          </a:blip>
          <a:stretch>
            <a:fillRect/>
          </a:stretch>
        </p:blipFill>
        <p:spPr>
          <a:xfrm>
            <a:off x="2716100" y="3349138"/>
            <a:ext cx="3711800" cy="2798737"/>
          </a:xfrm>
          <a:prstGeom prst="rect">
            <a:avLst/>
          </a:prstGeom>
          <a:noFill/>
          <a:ln w="19050" cap="flat" cmpd="sng">
            <a:solidFill>
              <a:srgbClr val="434343"/>
            </a:solidFill>
            <a:prstDash val="solid"/>
            <a:round/>
            <a:headEnd type="none" w="sm" len="sm"/>
            <a:tailEnd type="none" w="sm" len="s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81"/>
          <p:cNvSpPr txBox="1"/>
          <p:nvPr/>
        </p:nvSpPr>
        <p:spPr>
          <a:xfrm>
            <a:off x="227100" y="1964800"/>
            <a:ext cx="8689800" cy="1510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Restart your terminal, PowerShell, or Git Bash. </a:t>
            </a: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marL="457200" lvl="0" indent="-342900" algn="l" rtl="0">
              <a:lnSpc>
                <a:spcPct val="115000"/>
              </a:lnSpc>
              <a:spcBef>
                <a:spcPts val="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Run the command below again. Raise your hand if this is not what you see. </a:t>
            </a:r>
            <a:endParaRPr sz="1800">
              <a:solidFill>
                <a:srgbClr val="353535"/>
              </a:solidFill>
              <a:latin typeface="Open Sans"/>
              <a:ea typeface="Open Sans"/>
              <a:cs typeface="Open Sans"/>
              <a:sym typeface="Open Sans"/>
            </a:endParaRPr>
          </a:p>
        </p:txBody>
      </p:sp>
      <p:sp>
        <p:nvSpPr>
          <p:cNvPr id="638" name="Google Shape;638;p81"/>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Install Git</a:t>
            </a:r>
            <a:endParaRPr sz="3000" b="1">
              <a:solidFill>
                <a:srgbClr val="000000"/>
              </a:solidFill>
              <a:latin typeface="Open Sans"/>
              <a:ea typeface="Open Sans"/>
              <a:cs typeface="Open Sans"/>
              <a:sym typeface="Open Sans"/>
            </a:endParaRPr>
          </a:p>
        </p:txBody>
      </p:sp>
      <p:pic>
        <p:nvPicPr>
          <p:cNvPr id="639" name="Google Shape;639;p81"/>
          <p:cNvPicPr preferRelativeResize="0"/>
          <p:nvPr/>
        </p:nvPicPr>
        <p:blipFill>
          <a:blip r:embed="rId3">
            <a:alphaModFix/>
          </a:blip>
          <a:stretch>
            <a:fillRect/>
          </a:stretch>
        </p:blipFill>
        <p:spPr>
          <a:xfrm>
            <a:off x="590550" y="3602800"/>
            <a:ext cx="7962900" cy="1333500"/>
          </a:xfrm>
          <a:prstGeom prst="rect">
            <a:avLst/>
          </a:prstGeom>
          <a:noFill/>
          <a:ln w="19050" cap="flat" cmpd="sng">
            <a:solidFill>
              <a:schemeClr val="dk2"/>
            </a:solidFill>
            <a:prstDash val="solid"/>
            <a:round/>
            <a:headEnd type="none" w="sm" len="sm"/>
            <a:tailEnd type="none" w="sm" len="sm"/>
          </a:ln>
        </p:spPr>
      </p:pic>
      <p:sp>
        <p:nvSpPr>
          <p:cNvPr id="640" name="Google Shape;640;p81"/>
          <p:cNvSpPr/>
          <p:nvPr/>
        </p:nvSpPr>
        <p:spPr>
          <a:xfrm>
            <a:off x="2579500" y="3812550"/>
            <a:ext cx="2482800" cy="373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82"/>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2"/>
          <p:cNvSpPr txBox="1"/>
          <p:nvPr/>
        </p:nvSpPr>
        <p:spPr>
          <a:xfrm>
            <a:off x="680550" y="1665150"/>
            <a:ext cx="7782900" cy="352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Great! Now you have Git installed. Let's connect your local environment with your GitHub account. </a:t>
            </a:r>
            <a:endParaRPr sz="2800" b="1">
              <a:solidFill>
                <a:schemeClr val="lt1"/>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83"/>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Configure Git</a:t>
            </a:r>
            <a:endParaRPr sz="3000" b="1">
              <a:solidFill>
                <a:srgbClr val="000000"/>
              </a:solidFill>
              <a:latin typeface="Open Sans"/>
              <a:ea typeface="Open Sans"/>
              <a:cs typeface="Open Sans"/>
              <a:sym typeface="Open Sans"/>
            </a:endParaRPr>
          </a:p>
        </p:txBody>
      </p:sp>
      <p:sp>
        <p:nvSpPr>
          <p:cNvPr id="652" name="Google Shape;652;p83"/>
          <p:cNvSpPr txBox="1"/>
          <p:nvPr/>
        </p:nvSpPr>
        <p:spPr>
          <a:xfrm>
            <a:off x="292800" y="3160150"/>
            <a:ext cx="5940000" cy="18765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On GitHub, find your user name. You can find it by clicking your avatar in the upper right hand corner. It will say "Signed in as"</a:t>
            </a:r>
            <a:endParaRPr sz="1800">
              <a:solidFill>
                <a:srgbClr val="353535"/>
              </a:solidFill>
              <a:latin typeface="Open Sans"/>
              <a:ea typeface="Open Sans"/>
              <a:cs typeface="Open Sans"/>
              <a:sym typeface="Open Sans"/>
            </a:endParaRPr>
          </a:p>
        </p:txBody>
      </p:sp>
      <p:sp>
        <p:nvSpPr>
          <p:cNvPr id="653" name="Google Shape;653;p83"/>
          <p:cNvSpPr txBox="1"/>
          <p:nvPr/>
        </p:nvSpPr>
        <p:spPr>
          <a:xfrm>
            <a:off x="292800" y="1449850"/>
            <a:ext cx="8558400" cy="824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000"/>
              </a:spcAft>
              <a:buNone/>
            </a:pPr>
            <a:r>
              <a:rPr lang="en" sz="1800">
                <a:solidFill>
                  <a:srgbClr val="353535"/>
                </a:solidFill>
                <a:latin typeface="Open Sans"/>
                <a:ea typeface="Open Sans"/>
                <a:cs typeface="Open Sans"/>
                <a:sym typeface="Open Sans"/>
              </a:rPr>
              <a:t>We want to configure our local environments so that the correct GitHub account is associated with our commits. </a:t>
            </a:r>
            <a:endParaRPr sz="1800">
              <a:solidFill>
                <a:srgbClr val="353535"/>
              </a:solidFill>
              <a:latin typeface="Open Sans"/>
              <a:ea typeface="Open Sans"/>
              <a:cs typeface="Open Sans"/>
              <a:sym typeface="Open Sans"/>
            </a:endParaRPr>
          </a:p>
        </p:txBody>
      </p:sp>
      <p:grpSp>
        <p:nvGrpSpPr>
          <p:cNvPr id="654" name="Google Shape;654;p83"/>
          <p:cNvGrpSpPr/>
          <p:nvPr/>
        </p:nvGrpSpPr>
        <p:grpSpPr>
          <a:xfrm>
            <a:off x="6508075" y="3160150"/>
            <a:ext cx="2143125" cy="1876425"/>
            <a:chOff x="6508075" y="3160150"/>
            <a:chExt cx="2143125" cy="1876425"/>
          </a:xfrm>
        </p:grpSpPr>
        <p:pic>
          <p:nvPicPr>
            <p:cNvPr id="655" name="Google Shape;655;p83"/>
            <p:cNvPicPr preferRelativeResize="0"/>
            <p:nvPr/>
          </p:nvPicPr>
          <p:blipFill>
            <a:blip r:embed="rId3">
              <a:alphaModFix/>
            </a:blip>
            <a:stretch>
              <a:fillRect/>
            </a:stretch>
          </p:blipFill>
          <p:spPr>
            <a:xfrm>
              <a:off x="6508075" y="3160150"/>
              <a:ext cx="2143125" cy="1876425"/>
            </a:xfrm>
            <a:prstGeom prst="rect">
              <a:avLst/>
            </a:prstGeom>
            <a:noFill/>
            <a:ln w="19050" cap="flat" cmpd="sng">
              <a:solidFill>
                <a:schemeClr val="dk2"/>
              </a:solidFill>
              <a:prstDash val="solid"/>
              <a:round/>
              <a:headEnd type="none" w="sm" len="sm"/>
              <a:tailEnd type="none" w="sm" len="sm"/>
            </a:ln>
          </p:spPr>
        </p:pic>
        <p:sp>
          <p:nvSpPr>
            <p:cNvPr id="656" name="Google Shape;656;p83"/>
            <p:cNvSpPr/>
            <p:nvPr/>
          </p:nvSpPr>
          <p:spPr>
            <a:xfrm>
              <a:off x="6902875" y="3729075"/>
              <a:ext cx="1284600" cy="446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4"/>
          <p:cNvSpPr txBox="1"/>
          <p:nvPr/>
        </p:nvSpPr>
        <p:spPr>
          <a:xfrm>
            <a:off x="161500" y="4603800"/>
            <a:ext cx="8820900" cy="824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3"/>
            </a:pPr>
            <a:r>
              <a:rPr lang="en" sz="1800">
                <a:solidFill>
                  <a:srgbClr val="353535"/>
                </a:solidFill>
                <a:latin typeface="Open Sans"/>
                <a:ea typeface="Open Sans"/>
                <a:cs typeface="Open Sans"/>
                <a:sym typeface="Open Sans"/>
              </a:rPr>
              <a:t>Use the command below to configure your email address as well. </a:t>
            </a:r>
            <a:endParaRPr sz="1800">
              <a:solidFill>
                <a:srgbClr val="353535"/>
              </a:solidFill>
              <a:latin typeface="Open Sans"/>
              <a:ea typeface="Open Sans"/>
              <a:cs typeface="Open Sans"/>
              <a:sym typeface="Open Sans"/>
            </a:endParaRPr>
          </a:p>
        </p:txBody>
      </p:sp>
      <p:sp>
        <p:nvSpPr>
          <p:cNvPr id="662" name="Google Shape;662;p84"/>
          <p:cNvSpPr txBox="1"/>
          <p:nvPr/>
        </p:nvSpPr>
        <p:spPr>
          <a:xfrm>
            <a:off x="16150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Configure Git</a:t>
            </a:r>
            <a:endParaRPr sz="3000" b="1">
              <a:solidFill>
                <a:srgbClr val="000000"/>
              </a:solidFill>
              <a:latin typeface="Open Sans"/>
              <a:ea typeface="Open Sans"/>
              <a:cs typeface="Open Sans"/>
              <a:sym typeface="Open Sans"/>
            </a:endParaRPr>
          </a:p>
        </p:txBody>
      </p:sp>
      <p:sp>
        <p:nvSpPr>
          <p:cNvPr id="663" name="Google Shape;663;p84"/>
          <p:cNvSpPr txBox="1"/>
          <p:nvPr/>
        </p:nvSpPr>
        <p:spPr>
          <a:xfrm>
            <a:off x="161500" y="1898925"/>
            <a:ext cx="8820900" cy="824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Return to your command line or terminal. Replace </a:t>
            </a:r>
            <a:r>
              <a:rPr lang="en" sz="1800" b="1">
                <a:solidFill>
                  <a:srgbClr val="353535"/>
                </a:solidFill>
                <a:latin typeface="Courier New"/>
                <a:ea typeface="Courier New"/>
                <a:cs typeface="Courier New"/>
                <a:sym typeface="Courier New"/>
              </a:rPr>
              <a:t>mlh-localhost</a:t>
            </a:r>
            <a:r>
              <a:rPr lang="en" sz="1800">
                <a:solidFill>
                  <a:srgbClr val="353535"/>
                </a:solidFill>
                <a:latin typeface="Open Sans"/>
                <a:ea typeface="Open Sans"/>
                <a:cs typeface="Open Sans"/>
                <a:sym typeface="Open Sans"/>
              </a:rPr>
              <a:t> with your username. </a:t>
            </a:r>
            <a:endParaRPr sz="1800">
              <a:solidFill>
                <a:srgbClr val="353535"/>
              </a:solidFill>
              <a:latin typeface="Open Sans"/>
              <a:ea typeface="Open Sans"/>
              <a:cs typeface="Open Sans"/>
              <a:sym typeface="Open Sans"/>
            </a:endParaRPr>
          </a:p>
        </p:txBody>
      </p:sp>
      <p:pic>
        <p:nvPicPr>
          <p:cNvPr id="664" name="Google Shape;664;p84"/>
          <p:cNvPicPr preferRelativeResize="0"/>
          <p:nvPr/>
        </p:nvPicPr>
        <p:blipFill rotWithShape="1">
          <a:blip r:embed="rId3">
            <a:alphaModFix/>
          </a:blip>
          <a:srcRect t="5455"/>
          <a:stretch/>
        </p:blipFill>
        <p:spPr>
          <a:xfrm>
            <a:off x="152350" y="2863175"/>
            <a:ext cx="8839200" cy="1219775"/>
          </a:xfrm>
          <a:prstGeom prst="rect">
            <a:avLst/>
          </a:prstGeom>
          <a:noFill/>
          <a:ln w="19050" cap="flat" cmpd="sng">
            <a:solidFill>
              <a:schemeClr val="dk2"/>
            </a:solidFill>
            <a:prstDash val="solid"/>
            <a:round/>
            <a:headEnd type="none" w="sm" len="sm"/>
            <a:tailEnd type="none" w="sm" len="sm"/>
          </a:ln>
        </p:spPr>
      </p:pic>
      <p:pic>
        <p:nvPicPr>
          <p:cNvPr id="665" name="Google Shape;665;p84"/>
          <p:cNvPicPr preferRelativeResize="0"/>
          <p:nvPr/>
        </p:nvPicPr>
        <p:blipFill rotWithShape="1">
          <a:blip r:embed="rId4">
            <a:alphaModFix/>
          </a:blip>
          <a:srcRect l="209" t="33568"/>
          <a:stretch/>
        </p:blipFill>
        <p:spPr>
          <a:xfrm>
            <a:off x="161499" y="5263250"/>
            <a:ext cx="8820902" cy="762750"/>
          </a:xfrm>
          <a:prstGeom prst="rect">
            <a:avLst/>
          </a:prstGeom>
          <a:noFill/>
          <a:ln w="19050" cap="flat" cmpd="sng">
            <a:solidFill>
              <a:schemeClr val="dk2"/>
            </a:solidFill>
            <a:prstDash val="solid"/>
            <a:round/>
            <a:headEnd type="none" w="sm" len="sm"/>
            <a:tailEnd type="none" w="sm" len="sm"/>
          </a:ln>
        </p:spPr>
      </p:pic>
      <p:sp>
        <p:nvSpPr>
          <p:cNvPr id="666" name="Google Shape;666;p84"/>
          <p:cNvSpPr/>
          <p:nvPr/>
        </p:nvSpPr>
        <p:spPr>
          <a:xfrm>
            <a:off x="1966000" y="3288275"/>
            <a:ext cx="6522900" cy="357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84"/>
          <p:cNvSpPr/>
          <p:nvPr/>
        </p:nvSpPr>
        <p:spPr>
          <a:xfrm>
            <a:off x="2017875" y="5415650"/>
            <a:ext cx="6861900" cy="357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85"/>
          <p:cNvSpPr txBox="1"/>
          <p:nvPr/>
        </p:nvSpPr>
        <p:spPr>
          <a:xfrm>
            <a:off x="16150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Configure Git</a:t>
            </a:r>
            <a:endParaRPr sz="3000" b="1">
              <a:solidFill>
                <a:srgbClr val="000000"/>
              </a:solidFill>
              <a:latin typeface="Open Sans"/>
              <a:ea typeface="Open Sans"/>
              <a:cs typeface="Open Sans"/>
              <a:sym typeface="Open Sans"/>
            </a:endParaRPr>
          </a:p>
        </p:txBody>
      </p:sp>
      <p:sp>
        <p:nvSpPr>
          <p:cNvPr id="673" name="Google Shape;673;p85"/>
          <p:cNvSpPr txBox="1"/>
          <p:nvPr/>
        </p:nvSpPr>
        <p:spPr>
          <a:xfrm>
            <a:off x="80700" y="2137075"/>
            <a:ext cx="8982600" cy="824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You can use the two commands below to double check that you've set this up.  </a:t>
            </a:r>
            <a:endParaRPr sz="1800">
              <a:solidFill>
                <a:srgbClr val="353535"/>
              </a:solidFill>
              <a:latin typeface="Open Sans"/>
              <a:ea typeface="Open Sans"/>
              <a:cs typeface="Open Sans"/>
              <a:sym typeface="Open Sans"/>
            </a:endParaRPr>
          </a:p>
        </p:txBody>
      </p:sp>
      <p:grpSp>
        <p:nvGrpSpPr>
          <p:cNvPr id="674" name="Google Shape;674;p85"/>
          <p:cNvGrpSpPr/>
          <p:nvPr/>
        </p:nvGrpSpPr>
        <p:grpSpPr>
          <a:xfrm>
            <a:off x="161500" y="3091775"/>
            <a:ext cx="8820898" cy="1726463"/>
            <a:chOff x="161500" y="3091775"/>
            <a:chExt cx="8820898" cy="1726463"/>
          </a:xfrm>
        </p:grpSpPr>
        <p:pic>
          <p:nvPicPr>
            <p:cNvPr id="675" name="Google Shape;675;p85"/>
            <p:cNvPicPr preferRelativeResize="0"/>
            <p:nvPr/>
          </p:nvPicPr>
          <p:blipFill>
            <a:blip r:embed="rId3">
              <a:alphaModFix/>
            </a:blip>
            <a:stretch>
              <a:fillRect/>
            </a:stretch>
          </p:blipFill>
          <p:spPr>
            <a:xfrm>
              <a:off x="161500" y="3091775"/>
              <a:ext cx="8820898" cy="1726463"/>
            </a:xfrm>
            <a:prstGeom prst="rect">
              <a:avLst/>
            </a:prstGeom>
            <a:noFill/>
            <a:ln w="19050" cap="flat" cmpd="sng">
              <a:solidFill>
                <a:schemeClr val="dk2"/>
              </a:solidFill>
              <a:prstDash val="solid"/>
              <a:round/>
              <a:headEnd type="none" w="sm" len="sm"/>
              <a:tailEnd type="none" w="sm" len="sm"/>
            </a:ln>
          </p:spPr>
        </p:pic>
        <p:sp>
          <p:nvSpPr>
            <p:cNvPr id="676" name="Google Shape;676;p85"/>
            <p:cNvSpPr/>
            <p:nvPr/>
          </p:nvSpPr>
          <p:spPr>
            <a:xfrm>
              <a:off x="1910150" y="3091775"/>
              <a:ext cx="3071700" cy="335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85"/>
            <p:cNvSpPr/>
            <p:nvPr/>
          </p:nvSpPr>
          <p:spPr>
            <a:xfrm>
              <a:off x="1910150" y="3623925"/>
              <a:ext cx="3071700" cy="335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86"/>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6"/>
          <p:cNvSpPr txBox="1"/>
          <p:nvPr/>
        </p:nvSpPr>
        <p:spPr>
          <a:xfrm>
            <a:off x="680550" y="1665150"/>
            <a:ext cx="7782900" cy="352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Now, let's cover some useful commands. </a:t>
            </a:r>
            <a:endParaRPr sz="2800" b="1">
              <a:solidFill>
                <a:schemeClr val="lt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2"/>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What You'll Be Building</a:t>
            </a:r>
            <a:endParaRPr sz="3000" b="1">
              <a:solidFill>
                <a:srgbClr val="000000"/>
              </a:solidFill>
              <a:latin typeface="Open Sans"/>
              <a:ea typeface="Open Sans"/>
              <a:cs typeface="Open Sans"/>
              <a:sym typeface="Open Sans"/>
            </a:endParaRPr>
          </a:p>
        </p:txBody>
      </p:sp>
      <p:sp>
        <p:nvSpPr>
          <p:cNvPr id="297" name="Google Shape;297;p42"/>
          <p:cNvSpPr/>
          <p:nvPr/>
        </p:nvSpPr>
        <p:spPr>
          <a:xfrm>
            <a:off x="868650" y="1435625"/>
            <a:ext cx="7406700" cy="707700"/>
          </a:xfrm>
          <a:prstGeom prst="rect">
            <a:avLst/>
          </a:prstGeom>
          <a:solidFill>
            <a:srgbClr val="353535"/>
          </a:solidFill>
          <a:ln w="2857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u="sng" dirty="0">
                <a:solidFill>
                  <a:schemeClr val="lt1"/>
                </a:solidFill>
                <a:latin typeface="Open Sans"/>
                <a:ea typeface="Open Sans"/>
                <a:cs typeface="Open Sans"/>
                <a:sym typeface="Open Sans"/>
                <a:hlinkClick r:id="rId3"/>
              </a:rPr>
              <a:t>http://mlhlocal.host/github-demo</a:t>
            </a:r>
            <a:endParaRPr sz="2800" dirty="0">
              <a:solidFill>
                <a:schemeClr val="lt1"/>
              </a:solidFill>
            </a:endParaRPr>
          </a:p>
        </p:txBody>
      </p:sp>
      <p:pic>
        <p:nvPicPr>
          <p:cNvPr id="298" name="Google Shape;298;p42"/>
          <p:cNvPicPr preferRelativeResize="0"/>
          <p:nvPr/>
        </p:nvPicPr>
        <p:blipFill>
          <a:blip r:embed="rId4">
            <a:alphaModFix/>
          </a:blip>
          <a:stretch>
            <a:fillRect/>
          </a:stretch>
        </p:blipFill>
        <p:spPr>
          <a:xfrm>
            <a:off x="494926" y="2328800"/>
            <a:ext cx="8154149" cy="4333674"/>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87"/>
          <p:cNvSpPr/>
          <p:nvPr/>
        </p:nvSpPr>
        <p:spPr>
          <a:xfrm>
            <a:off x="4736600" y="4272175"/>
            <a:ext cx="4195200" cy="10734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grpSp>
        <p:nvGrpSpPr>
          <p:cNvPr id="689" name="Google Shape;689;p87"/>
          <p:cNvGrpSpPr/>
          <p:nvPr/>
        </p:nvGrpSpPr>
        <p:grpSpPr>
          <a:xfrm>
            <a:off x="4736592" y="3099776"/>
            <a:ext cx="4195208" cy="1172399"/>
            <a:chOff x="174700" y="3273600"/>
            <a:chExt cx="4195208" cy="1172399"/>
          </a:xfrm>
        </p:grpSpPr>
        <p:sp>
          <p:nvSpPr>
            <p:cNvPr id="690" name="Google Shape;690;p87"/>
            <p:cNvSpPr/>
            <p:nvPr/>
          </p:nvSpPr>
          <p:spPr>
            <a:xfrm>
              <a:off x="174708" y="3621599"/>
              <a:ext cx="4195200" cy="8244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691" name="Google Shape;691;p87"/>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Terms</a:t>
              </a:r>
              <a:endParaRPr sz="1800" b="1" i="0" u="none" strike="noStrike" cap="none">
                <a:solidFill>
                  <a:srgbClr val="FFFFFF"/>
                </a:solidFill>
                <a:latin typeface="Open Sans"/>
                <a:ea typeface="Open Sans"/>
                <a:cs typeface="Open Sans"/>
                <a:sym typeface="Open Sans"/>
              </a:endParaRPr>
            </a:p>
          </p:txBody>
        </p:sp>
      </p:grpSp>
      <p:sp>
        <p:nvSpPr>
          <p:cNvPr id="692" name="Google Shape;692;p87"/>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Individual</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693" name="Google Shape;693;p87"/>
          <p:cNvSpPr txBox="1"/>
          <p:nvPr/>
        </p:nvSpPr>
        <p:spPr>
          <a:xfrm>
            <a:off x="228600" y="2601650"/>
            <a:ext cx="4324200" cy="4077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Open Sans"/>
              <a:buAutoNum type="arabicPeriod"/>
            </a:pPr>
            <a:r>
              <a:rPr lang="en" sz="1800">
                <a:solidFill>
                  <a:schemeClr val="dk1"/>
                </a:solidFill>
                <a:latin typeface="Open Sans"/>
                <a:ea typeface="Open Sans"/>
                <a:cs typeface="Open Sans"/>
                <a:sym typeface="Open Sans"/>
              </a:rPr>
              <a:t>You can </a:t>
            </a:r>
            <a:r>
              <a:rPr lang="en" sz="1800" b="1">
                <a:solidFill>
                  <a:schemeClr val="dk1"/>
                </a:solidFill>
                <a:latin typeface="Open Sans"/>
                <a:ea typeface="Open Sans"/>
                <a:cs typeface="Open Sans"/>
                <a:sym typeface="Open Sans"/>
              </a:rPr>
              <a:t>clone</a:t>
            </a:r>
            <a:r>
              <a:rPr lang="en" sz="1800">
                <a:solidFill>
                  <a:schemeClr val="dk1"/>
                </a:solidFill>
                <a:latin typeface="Open Sans"/>
                <a:ea typeface="Open Sans"/>
                <a:cs typeface="Open Sans"/>
                <a:sym typeface="Open Sans"/>
              </a:rPr>
              <a:t> any repository you have access to using </a:t>
            </a:r>
            <a:r>
              <a:rPr lang="en" sz="1800">
                <a:solidFill>
                  <a:schemeClr val="dk1"/>
                </a:solidFill>
                <a:latin typeface="Courier New"/>
                <a:ea typeface="Courier New"/>
                <a:cs typeface="Courier New"/>
                <a:sym typeface="Courier New"/>
              </a:rPr>
              <a:t>git clone</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0"/>
              </a:spcAft>
              <a:buClr>
                <a:schemeClr val="dk1"/>
              </a:buClr>
              <a:buSzPts val="1800"/>
              <a:buFont typeface="Open Sans"/>
              <a:buAutoNum type="arabicPeriod"/>
            </a:pPr>
            <a:r>
              <a:rPr lang="en" sz="1800">
                <a:solidFill>
                  <a:schemeClr val="dk1"/>
                </a:solidFill>
                <a:latin typeface="Open Sans"/>
                <a:ea typeface="Open Sans"/>
                <a:cs typeface="Open Sans"/>
                <a:sym typeface="Open Sans"/>
              </a:rPr>
              <a:t>Then, you create a branch with </a:t>
            </a:r>
            <a:r>
              <a:rPr lang="en" sz="1800">
                <a:solidFill>
                  <a:schemeClr val="dk1"/>
                </a:solidFill>
                <a:latin typeface="Courier New"/>
                <a:ea typeface="Courier New"/>
                <a:cs typeface="Courier New"/>
                <a:sym typeface="Courier New"/>
              </a:rPr>
              <a:t>git branch "name-of-branch"</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1000"/>
              </a:spcAft>
              <a:buClr>
                <a:schemeClr val="dk1"/>
              </a:buClr>
              <a:buSzPts val="1800"/>
              <a:buFont typeface="Open Sans"/>
              <a:buAutoNum type="arabicPeriod"/>
            </a:pPr>
            <a:r>
              <a:rPr lang="en" sz="1800">
                <a:solidFill>
                  <a:schemeClr val="dk1"/>
                </a:solidFill>
                <a:latin typeface="Open Sans"/>
                <a:ea typeface="Open Sans"/>
                <a:cs typeface="Open Sans"/>
                <a:sym typeface="Open Sans"/>
              </a:rPr>
              <a:t>After you make changes, you'll use</a:t>
            </a:r>
            <a:r>
              <a:rPr lang="en" sz="1800">
                <a:solidFill>
                  <a:schemeClr val="dk1"/>
                </a:solidFill>
                <a:latin typeface="Consolas"/>
                <a:ea typeface="Consolas"/>
                <a:cs typeface="Consolas"/>
                <a:sym typeface="Consolas"/>
              </a:rPr>
              <a:t> </a:t>
            </a:r>
            <a:r>
              <a:rPr lang="en" sz="1800">
                <a:solidFill>
                  <a:schemeClr val="dk1"/>
                </a:solidFill>
                <a:latin typeface="Courier New"/>
                <a:ea typeface="Courier New"/>
                <a:cs typeface="Courier New"/>
                <a:sym typeface="Courier New"/>
              </a:rPr>
              <a:t>git add</a:t>
            </a:r>
            <a:r>
              <a:rPr lang="en" sz="1800">
                <a:solidFill>
                  <a:schemeClr val="dk1"/>
                </a:solidFill>
                <a:latin typeface="Open Sans"/>
                <a:ea typeface="Open Sans"/>
                <a:cs typeface="Open Sans"/>
                <a:sym typeface="Open Sans"/>
              </a:rPr>
              <a:t> to </a:t>
            </a:r>
            <a:r>
              <a:rPr lang="en" sz="1800" b="1">
                <a:solidFill>
                  <a:schemeClr val="dk1"/>
                </a:solidFill>
                <a:latin typeface="Open Sans"/>
                <a:ea typeface="Open Sans"/>
                <a:cs typeface="Open Sans"/>
                <a:sym typeface="Open Sans"/>
              </a:rPr>
              <a:t>stage</a:t>
            </a:r>
            <a:r>
              <a:rPr lang="en" sz="1800">
                <a:solidFill>
                  <a:schemeClr val="dk1"/>
                </a:solidFill>
                <a:latin typeface="Open Sans"/>
                <a:ea typeface="Open Sans"/>
                <a:cs typeface="Open Sans"/>
                <a:sym typeface="Open Sans"/>
              </a:rPr>
              <a:t> your changes.</a:t>
            </a:r>
            <a:endParaRPr sz="1800">
              <a:solidFill>
                <a:schemeClr val="dk1"/>
              </a:solidFill>
              <a:latin typeface="Open Sans"/>
              <a:ea typeface="Open Sans"/>
              <a:cs typeface="Open Sans"/>
              <a:sym typeface="Open Sans"/>
            </a:endParaRPr>
          </a:p>
        </p:txBody>
      </p:sp>
      <p:sp>
        <p:nvSpPr>
          <p:cNvPr id="694" name="Google Shape;694;p87"/>
          <p:cNvSpPr txBox="1"/>
          <p:nvPr/>
        </p:nvSpPr>
        <p:spPr>
          <a:xfrm>
            <a:off x="4796600" y="4283875"/>
            <a:ext cx="4075200" cy="10500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stage</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saving your changes so they are ready to be added to your branch</a:t>
            </a:r>
            <a:endParaRPr sz="1800">
              <a:latin typeface="Open Sans"/>
              <a:ea typeface="Open Sans"/>
              <a:cs typeface="Open Sans"/>
              <a:sym typeface="Open Sans"/>
            </a:endParaRPr>
          </a:p>
        </p:txBody>
      </p:sp>
      <p:sp>
        <p:nvSpPr>
          <p:cNvPr id="695" name="Google Shape;695;p87"/>
          <p:cNvSpPr txBox="1"/>
          <p:nvPr/>
        </p:nvSpPr>
        <p:spPr>
          <a:xfrm>
            <a:off x="1037250" y="1478750"/>
            <a:ext cx="7069500" cy="7668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The workflow from the command line has a few added steps compared to using GitHub. </a:t>
            </a:r>
            <a:endParaRPr sz="1800">
              <a:latin typeface="Open Sans"/>
              <a:ea typeface="Open Sans"/>
              <a:cs typeface="Open Sans"/>
              <a:sym typeface="Open Sans"/>
            </a:endParaRPr>
          </a:p>
        </p:txBody>
      </p:sp>
      <p:sp>
        <p:nvSpPr>
          <p:cNvPr id="696" name="Google Shape;696;p87"/>
          <p:cNvSpPr txBox="1"/>
          <p:nvPr/>
        </p:nvSpPr>
        <p:spPr>
          <a:xfrm>
            <a:off x="4796600" y="3471175"/>
            <a:ext cx="4075200" cy="7059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chemeClr val="dk1"/>
              </a:buClr>
              <a:buSzPts val="1100"/>
              <a:buFont typeface="Arial"/>
              <a:buNone/>
            </a:pPr>
            <a:r>
              <a:rPr lang="en" sz="1800" b="1" u="sng">
                <a:solidFill>
                  <a:schemeClr val="dk1"/>
                </a:solidFill>
                <a:latin typeface="Open Sans"/>
                <a:ea typeface="Open Sans"/>
                <a:cs typeface="Open Sans"/>
                <a:sym typeface="Open Sans"/>
              </a:rPr>
              <a:t>clone:</a:t>
            </a:r>
            <a:r>
              <a:rPr lang="en" sz="1800">
                <a:solidFill>
                  <a:schemeClr val="dk1"/>
                </a:solidFill>
                <a:latin typeface="Open Sans"/>
                <a:ea typeface="Open Sans"/>
                <a:cs typeface="Open Sans"/>
                <a:sym typeface="Open Sans"/>
              </a:rPr>
              <a:t>  to copy a repository to your computer </a:t>
            </a:r>
            <a:endParaRPr sz="1800" b="1" u="sng">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88"/>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Individual</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grpSp>
        <p:nvGrpSpPr>
          <p:cNvPr id="702" name="Google Shape;702;p88"/>
          <p:cNvGrpSpPr/>
          <p:nvPr/>
        </p:nvGrpSpPr>
        <p:grpSpPr>
          <a:xfrm>
            <a:off x="4736600" y="2515250"/>
            <a:ext cx="4195200" cy="2452496"/>
            <a:chOff x="174700" y="3408600"/>
            <a:chExt cx="4195200" cy="1304103"/>
          </a:xfrm>
        </p:grpSpPr>
        <p:sp>
          <p:nvSpPr>
            <p:cNvPr id="703" name="Google Shape;703;p88"/>
            <p:cNvSpPr/>
            <p:nvPr/>
          </p:nvSpPr>
          <p:spPr>
            <a:xfrm>
              <a:off x="174700" y="3621604"/>
              <a:ext cx="4195200" cy="10911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704" name="Google Shape;704;p88"/>
            <p:cNvSpPr/>
            <p:nvPr/>
          </p:nvSpPr>
          <p:spPr>
            <a:xfrm>
              <a:off x="174700" y="3408600"/>
              <a:ext cx="4195200" cy="213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Command Explanation</a:t>
              </a:r>
              <a:endParaRPr sz="1800" b="1" i="0" u="none" strike="noStrike" cap="none">
                <a:solidFill>
                  <a:srgbClr val="FFFFFF"/>
                </a:solidFill>
                <a:latin typeface="Open Sans"/>
                <a:ea typeface="Open Sans"/>
                <a:cs typeface="Open Sans"/>
                <a:sym typeface="Open Sans"/>
              </a:endParaRPr>
            </a:p>
          </p:txBody>
        </p:sp>
      </p:grpSp>
      <p:sp>
        <p:nvSpPr>
          <p:cNvPr id="705" name="Google Shape;705;p88"/>
          <p:cNvSpPr txBox="1"/>
          <p:nvPr/>
        </p:nvSpPr>
        <p:spPr>
          <a:xfrm>
            <a:off x="4797325" y="2951125"/>
            <a:ext cx="4075200" cy="20520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a:solidFill>
                  <a:schemeClr val="dk1"/>
                </a:solidFill>
                <a:latin typeface="Courier New"/>
                <a:ea typeface="Courier New"/>
                <a:cs typeface="Courier New"/>
                <a:sym typeface="Courier New"/>
              </a:rPr>
              <a:t>-m </a:t>
            </a:r>
            <a:r>
              <a:rPr lang="en" sz="1800">
                <a:latin typeface="Open Sans"/>
                <a:ea typeface="Open Sans"/>
                <a:cs typeface="Open Sans"/>
                <a:sym typeface="Open Sans"/>
              </a:rPr>
              <a:t>is a flag for message. That means that whatever comes after </a:t>
            </a:r>
            <a:r>
              <a:rPr lang="en" sz="1800">
                <a:solidFill>
                  <a:schemeClr val="dk1"/>
                </a:solidFill>
                <a:latin typeface="Courier New"/>
                <a:ea typeface="Courier New"/>
                <a:cs typeface="Courier New"/>
                <a:sym typeface="Courier New"/>
              </a:rPr>
              <a:t>-m</a:t>
            </a:r>
            <a:r>
              <a:rPr lang="en" sz="1800">
                <a:latin typeface="Open Sans"/>
                <a:ea typeface="Open Sans"/>
                <a:cs typeface="Open Sans"/>
                <a:sym typeface="Open Sans"/>
              </a:rPr>
              <a:t> is a message explaining your commit. Your commit message doesn't have any effect on your code; it's like a comment. </a:t>
            </a:r>
            <a:endParaRPr sz="1800">
              <a:latin typeface="Open Sans"/>
              <a:ea typeface="Open Sans"/>
              <a:cs typeface="Open Sans"/>
              <a:sym typeface="Open Sans"/>
            </a:endParaRPr>
          </a:p>
        </p:txBody>
      </p:sp>
      <p:sp>
        <p:nvSpPr>
          <p:cNvPr id="706" name="Google Shape;706;p88"/>
          <p:cNvSpPr txBox="1"/>
          <p:nvPr/>
        </p:nvSpPr>
        <p:spPr>
          <a:xfrm>
            <a:off x="228600" y="2601650"/>
            <a:ext cx="4324200" cy="4077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Open Sans"/>
              <a:buAutoNum type="arabicPeriod" startAt="4"/>
            </a:pPr>
            <a:r>
              <a:rPr lang="en" sz="1800">
                <a:solidFill>
                  <a:schemeClr val="dk1"/>
                </a:solidFill>
                <a:latin typeface="Open Sans"/>
                <a:ea typeface="Open Sans"/>
                <a:cs typeface="Open Sans"/>
                <a:sym typeface="Open Sans"/>
              </a:rPr>
              <a:t>You'll use </a:t>
            </a:r>
            <a:r>
              <a:rPr lang="en" sz="1800">
                <a:solidFill>
                  <a:schemeClr val="dk1"/>
                </a:solidFill>
                <a:latin typeface="Courier New"/>
                <a:ea typeface="Courier New"/>
                <a:cs typeface="Courier New"/>
                <a:sym typeface="Courier New"/>
              </a:rPr>
              <a:t>git commit -m "explain your changes"</a:t>
            </a:r>
            <a:r>
              <a:rPr lang="en" sz="1800">
                <a:solidFill>
                  <a:schemeClr val="dk1"/>
                </a:solidFill>
                <a:latin typeface="Open Sans"/>
                <a:ea typeface="Open Sans"/>
                <a:cs typeface="Open Sans"/>
                <a:sym typeface="Open Sans"/>
              </a:rPr>
              <a:t> to add changes to your branch.  </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1000"/>
              </a:spcAft>
              <a:buClr>
                <a:schemeClr val="dk1"/>
              </a:buClr>
              <a:buSzPts val="1800"/>
              <a:buFont typeface="Open Sans"/>
              <a:buAutoNum type="arabicPeriod" startAt="4"/>
            </a:pPr>
            <a:r>
              <a:rPr lang="en" sz="1800">
                <a:solidFill>
                  <a:schemeClr val="dk1"/>
                </a:solidFill>
                <a:latin typeface="Open Sans"/>
                <a:ea typeface="Open Sans"/>
                <a:cs typeface="Open Sans"/>
                <a:sym typeface="Open Sans"/>
              </a:rPr>
              <a:t>When you're ready to </a:t>
            </a:r>
            <a:r>
              <a:rPr lang="en" sz="1800" b="1">
                <a:solidFill>
                  <a:schemeClr val="dk1"/>
                </a:solidFill>
                <a:latin typeface="Open Sans"/>
                <a:ea typeface="Open Sans"/>
                <a:cs typeface="Open Sans"/>
                <a:sym typeface="Open Sans"/>
              </a:rPr>
              <a:t>push</a:t>
            </a:r>
            <a:r>
              <a:rPr lang="en" sz="1800">
                <a:solidFill>
                  <a:schemeClr val="dk1"/>
                </a:solidFill>
                <a:latin typeface="Open Sans"/>
                <a:ea typeface="Open Sans"/>
                <a:cs typeface="Open Sans"/>
                <a:sym typeface="Open Sans"/>
              </a:rPr>
              <a:t> your local changes to your repository on GitHub, you'll use </a:t>
            </a:r>
            <a:r>
              <a:rPr lang="en" sz="1800">
                <a:solidFill>
                  <a:schemeClr val="dk1"/>
                </a:solidFill>
                <a:latin typeface="Courier New"/>
                <a:ea typeface="Courier New"/>
                <a:cs typeface="Courier New"/>
                <a:sym typeface="Courier New"/>
              </a:rPr>
              <a:t>git push</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p:txBody>
      </p:sp>
      <p:grpSp>
        <p:nvGrpSpPr>
          <p:cNvPr id="707" name="Google Shape;707;p88"/>
          <p:cNvGrpSpPr/>
          <p:nvPr/>
        </p:nvGrpSpPr>
        <p:grpSpPr>
          <a:xfrm>
            <a:off x="4737325" y="4967750"/>
            <a:ext cx="4195208" cy="1172400"/>
            <a:chOff x="174700" y="3273600"/>
            <a:chExt cx="4195208" cy="1172400"/>
          </a:xfrm>
        </p:grpSpPr>
        <p:grpSp>
          <p:nvGrpSpPr>
            <p:cNvPr id="708" name="Google Shape;708;p88"/>
            <p:cNvGrpSpPr/>
            <p:nvPr/>
          </p:nvGrpSpPr>
          <p:grpSpPr>
            <a:xfrm>
              <a:off x="174700" y="3621600"/>
              <a:ext cx="4195208" cy="824400"/>
              <a:chOff x="160474" y="0"/>
              <a:chExt cx="5525100" cy="824400"/>
            </a:xfrm>
          </p:grpSpPr>
          <p:sp>
            <p:nvSpPr>
              <p:cNvPr id="709" name="Google Shape;709;p88"/>
              <p:cNvSpPr/>
              <p:nvPr/>
            </p:nvSpPr>
            <p:spPr>
              <a:xfrm>
                <a:off x="160474" y="0"/>
                <a:ext cx="5525100" cy="8244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710" name="Google Shape;710;p88"/>
              <p:cNvSpPr txBox="1"/>
              <p:nvPr/>
            </p:nvSpPr>
            <p:spPr>
              <a:xfrm>
                <a:off x="240449" y="7200"/>
                <a:ext cx="5367000" cy="7218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push</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 add the changes on your computer to your GitHub repository. </a:t>
                </a:r>
                <a:endParaRPr sz="1800">
                  <a:latin typeface="Open Sans"/>
                  <a:ea typeface="Open Sans"/>
                  <a:cs typeface="Open Sans"/>
                  <a:sym typeface="Open Sans"/>
                </a:endParaRPr>
              </a:p>
            </p:txBody>
          </p:sp>
        </p:grpSp>
        <p:sp>
          <p:nvSpPr>
            <p:cNvPr id="711" name="Google Shape;711;p88"/>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Terms</a:t>
              </a:r>
              <a:endParaRPr sz="1800" b="1" i="0" u="none" strike="noStrike" cap="none">
                <a:solidFill>
                  <a:srgbClr val="FFFFFF"/>
                </a:solidFill>
                <a:latin typeface="Open Sans"/>
                <a:ea typeface="Open Sans"/>
                <a:cs typeface="Open Sans"/>
                <a:sym typeface="Open Sans"/>
              </a:endParaRPr>
            </a:p>
          </p:txBody>
        </p:sp>
      </p:grpSp>
      <p:sp>
        <p:nvSpPr>
          <p:cNvPr id="712" name="Google Shape;712;p88"/>
          <p:cNvSpPr txBox="1"/>
          <p:nvPr/>
        </p:nvSpPr>
        <p:spPr>
          <a:xfrm>
            <a:off x="1037250" y="1478750"/>
            <a:ext cx="7069500" cy="7668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The workflow from the command line has a few added steps compared to using GitHub. </a:t>
            </a:r>
            <a:endParaRPr sz="1800">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89"/>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Individual</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718" name="Google Shape;718;p89"/>
          <p:cNvSpPr txBox="1"/>
          <p:nvPr/>
        </p:nvSpPr>
        <p:spPr>
          <a:xfrm>
            <a:off x="228600" y="2601650"/>
            <a:ext cx="4324200" cy="4077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Open Sans"/>
              <a:buAutoNum type="arabicPeriod" startAt="6"/>
            </a:pPr>
            <a:r>
              <a:rPr lang="en" sz="1800">
                <a:solidFill>
                  <a:schemeClr val="dk1"/>
                </a:solidFill>
                <a:latin typeface="Open Sans"/>
                <a:ea typeface="Open Sans"/>
                <a:cs typeface="Open Sans"/>
                <a:sym typeface="Open Sans"/>
              </a:rPr>
              <a:t>You can make a pull request and have your PR merged on GitHub like before.   </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1000"/>
              </a:spcAft>
              <a:buClr>
                <a:schemeClr val="dk1"/>
              </a:buClr>
              <a:buSzPts val="1800"/>
              <a:buFont typeface="Open Sans"/>
              <a:buAutoNum type="arabicPeriod" startAt="6"/>
            </a:pPr>
            <a:r>
              <a:rPr lang="en" sz="1800">
                <a:solidFill>
                  <a:schemeClr val="dk1"/>
                </a:solidFill>
                <a:latin typeface="Open Sans"/>
                <a:ea typeface="Open Sans"/>
                <a:cs typeface="Open Sans"/>
                <a:sym typeface="Open Sans"/>
              </a:rPr>
              <a:t>You can pull changes from GitHub to your local repository. </a:t>
            </a:r>
            <a:endParaRPr sz="1800">
              <a:solidFill>
                <a:schemeClr val="dk1"/>
              </a:solidFill>
              <a:latin typeface="Open Sans"/>
              <a:ea typeface="Open Sans"/>
              <a:cs typeface="Open Sans"/>
              <a:sym typeface="Open Sans"/>
            </a:endParaRPr>
          </a:p>
        </p:txBody>
      </p:sp>
      <p:grpSp>
        <p:nvGrpSpPr>
          <p:cNvPr id="719" name="Google Shape;719;p89"/>
          <p:cNvGrpSpPr/>
          <p:nvPr/>
        </p:nvGrpSpPr>
        <p:grpSpPr>
          <a:xfrm>
            <a:off x="4737325" y="3215150"/>
            <a:ext cx="4195208" cy="1172400"/>
            <a:chOff x="174700" y="3273600"/>
            <a:chExt cx="4195208" cy="1172400"/>
          </a:xfrm>
        </p:grpSpPr>
        <p:grpSp>
          <p:nvGrpSpPr>
            <p:cNvPr id="720" name="Google Shape;720;p89"/>
            <p:cNvGrpSpPr/>
            <p:nvPr/>
          </p:nvGrpSpPr>
          <p:grpSpPr>
            <a:xfrm>
              <a:off x="174700" y="3621600"/>
              <a:ext cx="4195208" cy="824400"/>
              <a:chOff x="160474" y="0"/>
              <a:chExt cx="5525100" cy="824400"/>
            </a:xfrm>
          </p:grpSpPr>
          <p:sp>
            <p:nvSpPr>
              <p:cNvPr id="721" name="Google Shape;721;p89"/>
              <p:cNvSpPr/>
              <p:nvPr/>
            </p:nvSpPr>
            <p:spPr>
              <a:xfrm>
                <a:off x="160474" y="0"/>
                <a:ext cx="5525100" cy="8244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722" name="Google Shape;722;p89"/>
              <p:cNvSpPr txBox="1"/>
              <p:nvPr/>
            </p:nvSpPr>
            <p:spPr>
              <a:xfrm>
                <a:off x="240449" y="7200"/>
                <a:ext cx="5367000" cy="7218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solidFill>
                      <a:schemeClr val="dk1"/>
                    </a:solidFill>
                    <a:latin typeface="Open Sans"/>
                    <a:ea typeface="Open Sans"/>
                    <a:cs typeface="Open Sans"/>
                    <a:sym typeface="Open Sans"/>
                  </a:rPr>
                  <a:t>pull:</a:t>
                </a:r>
                <a:r>
                  <a:rPr lang="en" sz="1800">
                    <a:solidFill>
                      <a:schemeClr val="dk1"/>
                    </a:solidFill>
                    <a:latin typeface="Open Sans"/>
                    <a:ea typeface="Open Sans"/>
                    <a:cs typeface="Open Sans"/>
                    <a:sym typeface="Open Sans"/>
                  </a:rPr>
                  <a:t>  Bring changes from GitHub down to your local copy.</a:t>
                </a:r>
                <a:r>
                  <a:rPr lang="en" sz="1800">
                    <a:latin typeface="Open Sans"/>
                    <a:ea typeface="Open Sans"/>
                    <a:cs typeface="Open Sans"/>
                    <a:sym typeface="Open Sans"/>
                  </a:rPr>
                  <a:t> </a:t>
                </a:r>
                <a:endParaRPr sz="1800">
                  <a:latin typeface="Open Sans"/>
                  <a:ea typeface="Open Sans"/>
                  <a:cs typeface="Open Sans"/>
                  <a:sym typeface="Open Sans"/>
                </a:endParaRPr>
              </a:p>
            </p:txBody>
          </p:sp>
        </p:grpSp>
        <p:sp>
          <p:nvSpPr>
            <p:cNvPr id="723" name="Google Shape;723;p89"/>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Terms</a:t>
              </a:r>
              <a:endParaRPr sz="1800" b="1" i="0" u="none" strike="noStrike" cap="none">
                <a:solidFill>
                  <a:srgbClr val="FFFFFF"/>
                </a:solidFill>
                <a:latin typeface="Open Sans"/>
                <a:ea typeface="Open Sans"/>
                <a:cs typeface="Open Sans"/>
                <a:sym typeface="Open Sans"/>
              </a:endParaRPr>
            </a:p>
          </p:txBody>
        </p:sp>
      </p:grpSp>
      <p:sp>
        <p:nvSpPr>
          <p:cNvPr id="724" name="Google Shape;724;p89"/>
          <p:cNvSpPr txBox="1"/>
          <p:nvPr/>
        </p:nvSpPr>
        <p:spPr>
          <a:xfrm>
            <a:off x="1037250" y="1478750"/>
            <a:ext cx="7069500" cy="7668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The workflow from the command line has a few added steps compared to using GitHub. </a:t>
            </a:r>
            <a:endParaRPr sz="1800">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90"/>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90"/>
          <p:cNvSpPr txBox="1"/>
          <p:nvPr/>
        </p:nvSpPr>
        <p:spPr>
          <a:xfrm>
            <a:off x="680550" y="1665150"/>
            <a:ext cx="7782900" cy="352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You might feel a little confused by committing, staging, and pushing your changes. Let's explore a visual representation! </a:t>
            </a:r>
            <a:endParaRPr sz="2800" b="1">
              <a:solidFill>
                <a:schemeClr val="lt1"/>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91"/>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Three phases of Git</a:t>
            </a:r>
            <a:endParaRPr sz="3000" b="1">
              <a:solidFill>
                <a:srgbClr val="000000"/>
              </a:solidFill>
              <a:latin typeface="Open Sans"/>
              <a:ea typeface="Open Sans"/>
              <a:cs typeface="Open Sans"/>
              <a:sym typeface="Open Sans"/>
            </a:endParaRPr>
          </a:p>
        </p:txBody>
      </p:sp>
      <p:pic>
        <p:nvPicPr>
          <p:cNvPr id="736" name="Google Shape;736;p91"/>
          <p:cNvPicPr preferRelativeResize="0"/>
          <p:nvPr/>
        </p:nvPicPr>
        <p:blipFill>
          <a:blip r:embed="rId3">
            <a:alphaModFix/>
          </a:blip>
          <a:stretch>
            <a:fillRect/>
          </a:stretch>
        </p:blipFill>
        <p:spPr>
          <a:xfrm>
            <a:off x="2604700" y="2328200"/>
            <a:ext cx="3635600" cy="2899400"/>
          </a:xfrm>
          <a:prstGeom prst="rect">
            <a:avLst/>
          </a:prstGeom>
          <a:noFill/>
          <a:ln w="19050" cap="flat" cmpd="sng">
            <a:solidFill>
              <a:srgbClr val="434343"/>
            </a:solidFill>
            <a:prstDash val="solid"/>
            <a:round/>
            <a:headEnd type="none" w="sm" len="sm"/>
            <a:tailEnd type="none" w="sm" len="sm"/>
          </a:ln>
        </p:spPr>
      </p:pic>
      <p:sp>
        <p:nvSpPr>
          <p:cNvPr id="737" name="Google Shape;737;p91"/>
          <p:cNvSpPr/>
          <p:nvPr/>
        </p:nvSpPr>
        <p:spPr>
          <a:xfrm>
            <a:off x="2937775" y="2507925"/>
            <a:ext cx="896700" cy="4770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91"/>
          <p:cNvSpPr/>
          <p:nvPr/>
        </p:nvSpPr>
        <p:spPr>
          <a:xfrm>
            <a:off x="3672975" y="3022725"/>
            <a:ext cx="896700" cy="5469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1"/>
          <p:cNvSpPr/>
          <p:nvPr/>
        </p:nvSpPr>
        <p:spPr>
          <a:xfrm>
            <a:off x="4692825" y="4180125"/>
            <a:ext cx="1264500" cy="9795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91"/>
          <p:cNvSpPr txBox="1"/>
          <p:nvPr/>
        </p:nvSpPr>
        <p:spPr>
          <a:xfrm>
            <a:off x="6505025" y="1991725"/>
            <a:ext cx="2526000" cy="35406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b="1">
                <a:latin typeface="Open Sans"/>
                <a:ea typeface="Open Sans"/>
                <a:cs typeface="Open Sans"/>
                <a:sym typeface="Open Sans"/>
              </a:rPr>
              <a:t>Staging area</a:t>
            </a:r>
            <a:endParaRPr sz="1600" b="1">
              <a:latin typeface="Open Sans"/>
              <a:ea typeface="Open Sans"/>
              <a:cs typeface="Open Sans"/>
              <a:sym typeface="Open Sans"/>
            </a:endParaRPr>
          </a:p>
          <a:p>
            <a:pPr marL="0" lvl="0" indent="0" algn="l" rtl="0">
              <a:lnSpc>
                <a:spcPct val="150000"/>
              </a:lnSpc>
              <a:spcBef>
                <a:spcPts val="0"/>
              </a:spcBef>
              <a:spcAft>
                <a:spcPts val="0"/>
              </a:spcAft>
              <a:buNone/>
            </a:pPr>
            <a:r>
              <a:rPr lang="en" sz="1600">
                <a:latin typeface="Open Sans"/>
                <a:ea typeface="Open Sans"/>
                <a:cs typeface="Open Sans"/>
                <a:sym typeface="Open Sans"/>
              </a:rPr>
              <a:t>When you are happy with a group of changes and use </a:t>
            </a:r>
            <a:r>
              <a:rPr lang="en" sz="1600">
                <a:latin typeface="Courier New"/>
                <a:ea typeface="Courier New"/>
                <a:cs typeface="Courier New"/>
                <a:sym typeface="Courier New"/>
              </a:rPr>
              <a:t>git add</a:t>
            </a:r>
            <a:r>
              <a:rPr lang="en" sz="1600">
                <a:latin typeface="Open Sans"/>
                <a:ea typeface="Open Sans"/>
                <a:cs typeface="Open Sans"/>
                <a:sym typeface="Open Sans"/>
              </a:rPr>
              <a:t>, you are staging your changes. These are like called commits, and they are like rough drafts stored in a bundle.</a:t>
            </a:r>
            <a:endParaRPr sz="1600">
              <a:latin typeface="Open Sans"/>
              <a:ea typeface="Open Sans"/>
              <a:cs typeface="Open Sans"/>
              <a:sym typeface="Open Sans"/>
            </a:endParaRPr>
          </a:p>
        </p:txBody>
      </p:sp>
      <p:sp>
        <p:nvSpPr>
          <p:cNvPr id="741" name="Google Shape;741;p91"/>
          <p:cNvSpPr txBox="1"/>
          <p:nvPr/>
        </p:nvSpPr>
        <p:spPr>
          <a:xfrm>
            <a:off x="59675" y="2115388"/>
            <a:ext cx="2280300" cy="28194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1600" b="1">
                <a:latin typeface="Open Sans"/>
                <a:ea typeface="Open Sans"/>
                <a:cs typeface="Open Sans"/>
                <a:sym typeface="Open Sans"/>
              </a:rPr>
              <a:t>Working directory</a:t>
            </a:r>
            <a:endParaRPr sz="1600">
              <a:latin typeface="Open Sans"/>
              <a:ea typeface="Open Sans"/>
              <a:cs typeface="Open Sans"/>
              <a:sym typeface="Open Sans"/>
            </a:endParaRPr>
          </a:p>
          <a:p>
            <a:pPr marL="0" lvl="0" indent="0" algn="r" rtl="0">
              <a:lnSpc>
                <a:spcPct val="150000"/>
              </a:lnSpc>
              <a:spcBef>
                <a:spcPts val="0"/>
              </a:spcBef>
              <a:spcAft>
                <a:spcPts val="0"/>
              </a:spcAft>
              <a:buNone/>
            </a:pPr>
            <a:r>
              <a:rPr lang="en" sz="1600">
                <a:latin typeface="Open Sans"/>
                <a:ea typeface="Open Sans"/>
                <a:cs typeface="Open Sans"/>
                <a:sym typeface="Open Sans"/>
              </a:rPr>
              <a:t>Where the writing happens. This is when you are coding and saving your work. </a:t>
            </a:r>
            <a:endParaRPr sz="1600">
              <a:latin typeface="Open Sans"/>
              <a:ea typeface="Open Sans"/>
              <a:cs typeface="Open Sans"/>
              <a:sym typeface="Open Sans"/>
            </a:endParaRPr>
          </a:p>
        </p:txBody>
      </p:sp>
      <p:sp>
        <p:nvSpPr>
          <p:cNvPr id="742" name="Google Shape;742;p91"/>
          <p:cNvSpPr txBox="1"/>
          <p:nvPr/>
        </p:nvSpPr>
        <p:spPr>
          <a:xfrm>
            <a:off x="930000" y="5342825"/>
            <a:ext cx="7284000" cy="13866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600" b="1">
                <a:latin typeface="Open Sans"/>
                <a:ea typeface="Open Sans"/>
                <a:cs typeface="Open Sans"/>
                <a:sym typeface="Open Sans"/>
              </a:rPr>
              <a:t>Repository</a:t>
            </a:r>
            <a:endParaRPr sz="1600" b="1">
              <a:latin typeface="Open Sans"/>
              <a:ea typeface="Open Sans"/>
              <a:cs typeface="Open Sans"/>
              <a:sym typeface="Open Sans"/>
            </a:endParaRPr>
          </a:p>
          <a:p>
            <a:pPr marL="0" lvl="0" indent="0" algn="ctr" rtl="0">
              <a:lnSpc>
                <a:spcPct val="150000"/>
              </a:lnSpc>
              <a:spcBef>
                <a:spcPts val="0"/>
              </a:spcBef>
              <a:spcAft>
                <a:spcPts val="0"/>
              </a:spcAft>
              <a:buNone/>
            </a:pPr>
            <a:r>
              <a:rPr lang="en" sz="1600">
                <a:latin typeface="Open Sans"/>
                <a:ea typeface="Open Sans"/>
                <a:cs typeface="Open Sans"/>
                <a:sym typeface="Open Sans"/>
              </a:rPr>
              <a:t> When you are happy with your commits, you </a:t>
            </a:r>
            <a:r>
              <a:rPr lang="en" sz="1600">
                <a:latin typeface="Courier New"/>
                <a:ea typeface="Courier New"/>
                <a:cs typeface="Courier New"/>
                <a:sym typeface="Courier New"/>
              </a:rPr>
              <a:t>commit</a:t>
            </a:r>
            <a:r>
              <a:rPr lang="en" sz="1600">
                <a:latin typeface="Open Sans"/>
                <a:ea typeface="Open Sans"/>
                <a:cs typeface="Open Sans"/>
                <a:sym typeface="Open Sans"/>
              </a:rPr>
              <a:t> them to the repository. These are like final drafts stored more permanently in a drawer</a:t>
            </a:r>
            <a:endParaRPr sz="1600">
              <a:latin typeface="Open Sans"/>
              <a:ea typeface="Open Sans"/>
              <a:cs typeface="Open Sans"/>
              <a:sym typeface="Open Sans"/>
            </a:endParaRPr>
          </a:p>
        </p:txBody>
      </p:sp>
      <p:cxnSp>
        <p:nvCxnSpPr>
          <p:cNvPr id="743" name="Google Shape;743;p91"/>
          <p:cNvCxnSpPr>
            <a:stCxn id="740" idx="1"/>
            <a:endCxn id="737" idx="3"/>
          </p:cNvCxnSpPr>
          <p:nvPr/>
        </p:nvCxnSpPr>
        <p:spPr>
          <a:xfrm rot="10800000">
            <a:off x="3834425" y="2746525"/>
            <a:ext cx="2670600" cy="1015500"/>
          </a:xfrm>
          <a:prstGeom prst="straightConnector1">
            <a:avLst/>
          </a:prstGeom>
          <a:noFill/>
          <a:ln w="28575" cap="flat" cmpd="sng">
            <a:solidFill>
              <a:srgbClr val="FF0000"/>
            </a:solidFill>
            <a:prstDash val="dash"/>
            <a:round/>
            <a:headEnd type="none" w="med" len="med"/>
            <a:tailEnd type="triangle" w="med" len="med"/>
          </a:ln>
        </p:spPr>
      </p:cxnSp>
      <p:cxnSp>
        <p:nvCxnSpPr>
          <p:cNvPr id="744" name="Google Shape;744;p91"/>
          <p:cNvCxnSpPr>
            <a:stCxn id="741" idx="3"/>
            <a:endCxn id="738" idx="1"/>
          </p:cNvCxnSpPr>
          <p:nvPr/>
        </p:nvCxnSpPr>
        <p:spPr>
          <a:xfrm rot="10800000" flipH="1">
            <a:off x="2339975" y="3296188"/>
            <a:ext cx="1332900" cy="228900"/>
          </a:xfrm>
          <a:prstGeom prst="straightConnector1">
            <a:avLst/>
          </a:prstGeom>
          <a:noFill/>
          <a:ln w="28575" cap="flat" cmpd="sng">
            <a:solidFill>
              <a:srgbClr val="FF0000"/>
            </a:solidFill>
            <a:prstDash val="dash"/>
            <a:round/>
            <a:headEnd type="none" w="med" len="med"/>
            <a:tailEnd type="triangle" w="med" len="med"/>
          </a:ln>
        </p:spPr>
      </p:cxnSp>
      <p:cxnSp>
        <p:nvCxnSpPr>
          <p:cNvPr id="745" name="Google Shape;745;p91"/>
          <p:cNvCxnSpPr>
            <a:stCxn id="742" idx="0"/>
            <a:endCxn id="739" idx="1"/>
          </p:cNvCxnSpPr>
          <p:nvPr/>
        </p:nvCxnSpPr>
        <p:spPr>
          <a:xfrm rot="10800000" flipH="1">
            <a:off x="4572000" y="4669925"/>
            <a:ext cx="120900" cy="672900"/>
          </a:xfrm>
          <a:prstGeom prst="straightConnector1">
            <a:avLst/>
          </a:prstGeom>
          <a:noFill/>
          <a:ln w="28575" cap="flat" cmpd="sng">
            <a:solidFill>
              <a:srgbClr val="FF0000"/>
            </a:solidFill>
            <a:prstDash val="dash"/>
            <a:round/>
            <a:headEnd type="none" w="med" len="med"/>
            <a:tailEnd type="triangle" w="med" len="med"/>
          </a:ln>
        </p:spPr>
      </p:cxnSp>
      <p:sp>
        <p:nvSpPr>
          <p:cNvPr id="746" name="Google Shape;746;p91"/>
          <p:cNvSpPr txBox="1"/>
          <p:nvPr/>
        </p:nvSpPr>
        <p:spPr>
          <a:xfrm>
            <a:off x="161550" y="1376175"/>
            <a:ext cx="8820900" cy="76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There are three main phases of Git. You can think of these like a work desk! </a:t>
            </a:r>
            <a:endParaRPr sz="1800">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92"/>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92"/>
          <p:cNvSpPr txBox="1"/>
          <p:nvPr/>
        </p:nvSpPr>
        <p:spPr>
          <a:xfrm>
            <a:off x="680550" y="1665150"/>
            <a:ext cx="7782900" cy="352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Here's another visual representation of what you just saw. </a:t>
            </a:r>
            <a:endParaRPr sz="2800" b="1">
              <a:solidFill>
                <a:schemeClr val="lt1"/>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93"/>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Three phases of Git</a:t>
            </a:r>
            <a:endParaRPr sz="3000" b="1">
              <a:solidFill>
                <a:srgbClr val="000000"/>
              </a:solidFill>
              <a:latin typeface="Open Sans"/>
              <a:ea typeface="Open Sans"/>
              <a:cs typeface="Open Sans"/>
              <a:sym typeface="Open Sans"/>
            </a:endParaRPr>
          </a:p>
        </p:txBody>
      </p:sp>
      <p:sp>
        <p:nvSpPr>
          <p:cNvPr id="758" name="Google Shape;758;p93"/>
          <p:cNvSpPr/>
          <p:nvPr/>
        </p:nvSpPr>
        <p:spPr>
          <a:xfrm>
            <a:off x="2994600" y="4331450"/>
            <a:ext cx="6149400" cy="1007400"/>
          </a:xfrm>
          <a:prstGeom prst="rect">
            <a:avLst/>
          </a:prstGeom>
          <a:solidFill>
            <a:srgbClr val="2099D8"/>
          </a:solidFill>
          <a:ln w="9525" cap="flat" cmpd="sng">
            <a:solidFill>
              <a:srgbClr val="1772A2"/>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grpSp>
        <p:nvGrpSpPr>
          <p:cNvPr id="759" name="Google Shape;759;p93"/>
          <p:cNvGrpSpPr/>
          <p:nvPr/>
        </p:nvGrpSpPr>
        <p:grpSpPr>
          <a:xfrm>
            <a:off x="105350" y="3572781"/>
            <a:ext cx="5778551" cy="3014966"/>
            <a:chOff x="3251200" y="3049219"/>
            <a:chExt cx="5778551" cy="3014966"/>
          </a:xfrm>
        </p:grpSpPr>
        <p:sp>
          <p:nvSpPr>
            <p:cNvPr id="760" name="Google Shape;760;p93"/>
            <p:cNvSpPr/>
            <p:nvPr/>
          </p:nvSpPr>
          <p:spPr>
            <a:xfrm>
              <a:off x="3251200" y="3807885"/>
              <a:ext cx="2889300" cy="2256300"/>
            </a:xfrm>
            <a:custGeom>
              <a:avLst/>
              <a:gdLst/>
              <a:ahLst/>
              <a:cxnLst/>
              <a:rect l="l" t="t" r="r" b="b"/>
              <a:pathLst>
                <a:path w="120000" h="120000" extrusionOk="0">
                  <a:moveTo>
                    <a:pt x="0" y="53583"/>
                  </a:moveTo>
                  <a:lnTo>
                    <a:pt x="120000" y="120000"/>
                  </a:lnTo>
                  <a:lnTo>
                    <a:pt x="120000" y="44240"/>
                  </a:lnTo>
                  <a:lnTo>
                    <a:pt x="39912" y="0"/>
                  </a:lnTo>
                  <a:lnTo>
                    <a:pt x="0" y="53583"/>
                  </a:lnTo>
                  <a:close/>
                </a:path>
              </a:pathLst>
            </a:custGeom>
            <a:solidFill>
              <a:srgbClr val="2099D8"/>
            </a:solidFill>
            <a:ln w="9525" cap="flat" cmpd="sng">
              <a:solidFill>
                <a:srgbClr val="1772A2"/>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sp>
          <p:nvSpPr>
            <p:cNvPr id="761" name="Google Shape;761;p93"/>
            <p:cNvSpPr/>
            <p:nvPr/>
          </p:nvSpPr>
          <p:spPr>
            <a:xfrm>
              <a:off x="6140451" y="3807885"/>
              <a:ext cx="2889300" cy="2256300"/>
            </a:xfrm>
            <a:custGeom>
              <a:avLst/>
              <a:gdLst/>
              <a:ahLst/>
              <a:cxnLst/>
              <a:rect l="l" t="t" r="r" b="b"/>
              <a:pathLst>
                <a:path w="120000" h="120000" extrusionOk="0">
                  <a:moveTo>
                    <a:pt x="0" y="120000"/>
                  </a:moveTo>
                  <a:lnTo>
                    <a:pt x="120000" y="53583"/>
                  </a:lnTo>
                  <a:lnTo>
                    <a:pt x="80000" y="0"/>
                  </a:lnTo>
                  <a:lnTo>
                    <a:pt x="0" y="44240"/>
                  </a:lnTo>
                  <a:lnTo>
                    <a:pt x="0" y="120000"/>
                  </a:lnTo>
                  <a:close/>
                </a:path>
              </a:pathLst>
            </a:custGeom>
            <a:solidFill>
              <a:srgbClr val="1772A2"/>
            </a:solidFill>
            <a:ln w="9525" cap="flat" cmpd="sng">
              <a:solidFill>
                <a:srgbClr val="1772A2"/>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sp>
          <p:nvSpPr>
            <p:cNvPr id="762" name="Google Shape;762;p93"/>
            <p:cNvSpPr/>
            <p:nvPr/>
          </p:nvSpPr>
          <p:spPr>
            <a:xfrm>
              <a:off x="4205574" y="3049219"/>
              <a:ext cx="3864000" cy="1592700"/>
            </a:xfrm>
            <a:custGeom>
              <a:avLst/>
              <a:gdLst/>
              <a:ahLst/>
              <a:cxnLst/>
              <a:rect l="l" t="t" r="r" b="b"/>
              <a:pathLst>
                <a:path w="120000" h="120000" extrusionOk="0">
                  <a:moveTo>
                    <a:pt x="0" y="57332"/>
                  </a:moveTo>
                  <a:lnTo>
                    <a:pt x="59955" y="0"/>
                  </a:lnTo>
                  <a:lnTo>
                    <a:pt x="120000" y="57368"/>
                  </a:lnTo>
                  <a:lnTo>
                    <a:pt x="60002" y="120000"/>
                  </a:lnTo>
                  <a:lnTo>
                    <a:pt x="0" y="57332"/>
                  </a:lnTo>
                  <a:close/>
                </a:path>
              </a:pathLst>
            </a:custGeom>
            <a:solidFill>
              <a:srgbClr val="75C2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2B2B2D"/>
                </a:solidFill>
                <a:latin typeface="Open Sans Light"/>
                <a:ea typeface="Open Sans Light"/>
                <a:cs typeface="Open Sans Light"/>
                <a:sym typeface="Open Sans Light"/>
              </a:endParaRPr>
            </a:p>
          </p:txBody>
        </p:sp>
      </p:grpSp>
      <p:sp>
        <p:nvSpPr>
          <p:cNvPr id="763" name="Google Shape;763;p93"/>
          <p:cNvSpPr/>
          <p:nvPr/>
        </p:nvSpPr>
        <p:spPr>
          <a:xfrm>
            <a:off x="2994600" y="3321800"/>
            <a:ext cx="6149400" cy="1009800"/>
          </a:xfrm>
          <a:prstGeom prst="rect">
            <a:avLst/>
          </a:prstGeom>
          <a:solidFill>
            <a:srgbClr val="27A6C2"/>
          </a:solidFill>
          <a:ln w="9525" cap="flat" cmpd="sng">
            <a:solidFill>
              <a:srgbClr val="1B8980"/>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grpSp>
        <p:nvGrpSpPr>
          <p:cNvPr id="764" name="Google Shape;764;p93"/>
          <p:cNvGrpSpPr/>
          <p:nvPr/>
        </p:nvGrpSpPr>
        <p:grpSpPr>
          <a:xfrm>
            <a:off x="1066317" y="2930213"/>
            <a:ext cx="3854584" cy="2233167"/>
            <a:chOff x="4212167" y="2406651"/>
            <a:chExt cx="3854584" cy="2233167"/>
          </a:xfrm>
        </p:grpSpPr>
        <p:grpSp>
          <p:nvGrpSpPr>
            <p:cNvPr id="765" name="Google Shape;765;p93"/>
            <p:cNvGrpSpPr/>
            <p:nvPr/>
          </p:nvGrpSpPr>
          <p:grpSpPr>
            <a:xfrm>
              <a:off x="4212167" y="2783418"/>
              <a:ext cx="3854584" cy="1856400"/>
              <a:chOff x="4212167" y="2783418"/>
              <a:chExt cx="3854584" cy="1856400"/>
            </a:xfrm>
          </p:grpSpPr>
          <p:sp>
            <p:nvSpPr>
              <p:cNvPr id="766" name="Google Shape;766;p93"/>
              <p:cNvSpPr/>
              <p:nvPr/>
            </p:nvSpPr>
            <p:spPr>
              <a:xfrm>
                <a:off x="4212167" y="2783418"/>
                <a:ext cx="1928400" cy="1856400"/>
              </a:xfrm>
              <a:custGeom>
                <a:avLst/>
                <a:gdLst/>
                <a:ahLst/>
                <a:cxnLst/>
                <a:rect l="l" t="t" r="r" b="b"/>
                <a:pathLst>
                  <a:path w="120000" h="120000" extrusionOk="0">
                    <a:moveTo>
                      <a:pt x="60856" y="0"/>
                    </a:moveTo>
                    <a:lnTo>
                      <a:pt x="0" y="66225"/>
                    </a:lnTo>
                    <a:lnTo>
                      <a:pt x="119999" y="120000"/>
                    </a:lnTo>
                    <a:lnTo>
                      <a:pt x="119999" y="26545"/>
                    </a:lnTo>
                    <a:lnTo>
                      <a:pt x="60856" y="0"/>
                    </a:lnTo>
                    <a:close/>
                  </a:path>
                </a:pathLst>
              </a:custGeom>
              <a:solidFill>
                <a:srgbClr val="27A6C2"/>
              </a:solidFill>
              <a:ln w="9525" cap="flat" cmpd="sng">
                <a:solidFill>
                  <a:srgbClr val="1B8980"/>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sp>
            <p:nvSpPr>
              <p:cNvPr id="767" name="Google Shape;767;p93"/>
              <p:cNvSpPr/>
              <p:nvPr/>
            </p:nvSpPr>
            <p:spPr>
              <a:xfrm>
                <a:off x="6140451" y="2783418"/>
                <a:ext cx="1926300" cy="1856400"/>
              </a:xfrm>
              <a:custGeom>
                <a:avLst/>
                <a:gdLst/>
                <a:ahLst/>
                <a:cxnLst/>
                <a:rect l="l" t="t" r="r" b="b"/>
                <a:pathLst>
                  <a:path w="120000" h="120000" extrusionOk="0">
                    <a:moveTo>
                      <a:pt x="0" y="26545"/>
                    </a:moveTo>
                    <a:lnTo>
                      <a:pt x="0" y="120000"/>
                    </a:lnTo>
                    <a:lnTo>
                      <a:pt x="119999" y="66225"/>
                    </a:lnTo>
                    <a:lnTo>
                      <a:pt x="59076" y="0"/>
                    </a:lnTo>
                    <a:lnTo>
                      <a:pt x="0" y="26545"/>
                    </a:lnTo>
                    <a:close/>
                  </a:path>
                </a:pathLst>
              </a:custGeom>
              <a:solidFill>
                <a:srgbClr val="1D7C91"/>
              </a:solidFill>
              <a:ln w="9525" cap="flat" cmpd="sng">
                <a:solidFill>
                  <a:srgbClr val="1B8980"/>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grpSp>
        <p:sp>
          <p:nvSpPr>
            <p:cNvPr id="768" name="Google Shape;768;p93"/>
            <p:cNvSpPr/>
            <p:nvPr/>
          </p:nvSpPr>
          <p:spPr>
            <a:xfrm>
              <a:off x="5190067" y="2406651"/>
              <a:ext cx="1902000" cy="787500"/>
            </a:xfrm>
            <a:custGeom>
              <a:avLst/>
              <a:gdLst/>
              <a:ahLst/>
              <a:cxnLst/>
              <a:rect l="l" t="t" r="r" b="b"/>
              <a:pathLst>
                <a:path w="120000" h="120000" extrusionOk="0">
                  <a:moveTo>
                    <a:pt x="0" y="57332"/>
                  </a:moveTo>
                  <a:lnTo>
                    <a:pt x="59955" y="0"/>
                  </a:lnTo>
                  <a:lnTo>
                    <a:pt x="120000" y="57368"/>
                  </a:lnTo>
                  <a:lnTo>
                    <a:pt x="60002" y="120000"/>
                  </a:lnTo>
                  <a:lnTo>
                    <a:pt x="0" y="57332"/>
                  </a:lnTo>
                  <a:close/>
                </a:path>
              </a:pathLst>
            </a:custGeom>
            <a:solidFill>
              <a:srgbClr val="73CE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2B2B2D"/>
                </a:solidFill>
                <a:latin typeface="Open Sans Light"/>
                <a:ea typeface="Open Sans Light"/>
                <a:cs typeface="Open Sans Light"/>
                <a:sym typeface="Open Sans Light"/>
              </a:endParaRPr>
            </a:p>
          </p:txBody>
        </p:sp>
      </p:grpSp>
      <p:sp>
        <p:nvSpPr>
          <p:cNvPr id="769" name="Google Shape;769;p93"/>
          <p:cNvSpPr/>
          <p:nvPr/>
        </p:nvSpPr>
        <p:spPr>
          <a:xfrm>
            <a:off x="2994600" y="2314275"/>
            <a:ext cx="6149400" cy="1007400"/>
          </a:xfrm>
          <a:prstGeom prst="rect">
            <a:avLst/>
          </a:prstGeom>
          <a:solidFill>
            <a:srgbClr val="ABD22A"/>
          </a:solidFill>
          <a:ln w="9525" cap="flat" cmpd="sng">
            <a:solidFill>
              <a:srgbClr val="809D1F"/>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sp>
        <p:nvSpPr>
          <p:cNvPr id="770" name="Google Shape;770;p93"/>
          <p:cNvSpPr/>
          <p:nvPr/>
        </p:nvSpPr>
        <p:spPr>
          <a:xfrm>
            <a:off x="4768600" y="2530175"/>
            <a:ext cx="2785800" cy="655500"/>
          </a:xfrm>
          <a:prstGeom prst="rect">
            <a:avLst/>
          </a:prstGeom>
          <a:noFill/>
          <a:ln>
            <a:noFill/>
          </a:ln>
        </p:spPr>
        <p:txBody>
          <a:bodyPr spcFirstLastPara="1" wrap="square" lIns="121900" tIns="45700" rIns="121900" bIns="60950" anchor="ctr" anchorCtr="0">
            <a:noAutofit/>
          </a:bodyPr>
          <a:lstStyle/>
          <a:p>
            <a:pPr marL="0" marR="0" lvl="0" indent="0" algn="l" rtl="0">
              <a:lnSpc>
                <a:spcPct val="89000"/>
              </a:lnSpc>
              <a:spcBef>
                <a:spcPts val="0"/>
              </a:spcBef>
              <a:spcAft>
                <a:spcPts val="0"/>
              </a:spcAft>
              <a:buNone/>
            </a:pPr>
            <a:r>
              <a:rPr lang="en" sz="1800" b="1">
                <a:solidFill>
                  <a:srgbClr val="FFFFFF"/>
                </a:solidFill>
                <a:latin typeface="Open Sans"/>
                <a:ea typeface="Open Sans"/>
                <a:cs typeface="Open Sans"/>
                <a:sym typeface="Open Sans"/>
              </a:rPr>
              <a:t>Repository </a:t>
            </a:r>
            <a:r>
              <a:rPr lang="en" sz="1800">
                <a:solidFill>
                  <a:srgbClr val="FFFFFF"/>
                </a:solidFill>
                <a:latin typeface="Open Sans Light"/>
                <a:ea typeface="Open Sans Light"/>
                <a:cs typeface="Open Sans Light"/>
                <a:sym typeface="Open Sans Light"/>
              </a:rPr>
              <a:t/>
            </a:r>
            <a:br>
              <a:rPr lang="en" sz="1800">
                <a:solidFill>
                  <a:srgbClr val="FFFFFF"/>
                </a:solidFill>
                <a:latin typeface="Open Sans Light"/>
                <a:ea typeface="Open Sans Light"/>
                <a:cs typeface="Open Sans Light"/>
                <a:sym typeface="Open Sans Light"/>
              </a:rPr>
            </a:br>
            <a:r>
              <a:rPr lang="en" sz="1600">
                <a:solidFill>
                  <a:srgbClr val="FFFFFF"/>
                </a:solidFill>
                <a:latin typeface="Open Sans Light"/>
                <a:ea typeface="Open Sans Light"/>
                <a:cs typeface="Open Sans Light"/>
                <a:sym typeface="Open Sans Light"/>
              </a:rPr>
              <a:t>Final draft, permanent </a:t>
            </a:r>
            <a:endParaRPr sz="1600">
              <a:latin typeface="Open Sans"/>
              <a:ea typeface="Open Sans"/>
              <a:cs typeface="Open Sans"/>
              <a:sym typeface="Open Sans"/>
            </a:endParaRPr>
          </a:p>
        </p:txBody>
      </p:sp>
      <p:grpSp>
        <p:nvGrpSpPr>
          <p:cNvPr id="771" name="Google Shape;771;p93"/>
          <p:cNvGrpSpPr/>
          <p:nvPr/>
        </p:nvGrpSpPr>
        <p:grpSpPr>
          <a:xfrm>
            <a:off x="2044217" y="2314263"/>
            <a:ext cx="1898684" cy="1403400"/>
            <a:chOff x="5190067" y="1790701"/>
            <a:chExt cx="1898684" cy="1403400"/>
          </a:xfrm>
        </p:grpSpPr>
        <p:sp>
          <p:nvSpPr>
            <p:cNvPr id="772" name="Google Shape;772;p93"/>
            <p:cNvSpPr/>
            <p:nvPr/>
          </p:nvSpPr>
          <p:spPr>
            <a:xfrm>
              <a:off x="6140451" y="1790701"/>
              <a:ext cx="948300" cy="1403400"/>
            </a:xfrm>
            <a:custGeom>
              <a:avLst/>
              <a:gdLst/>
              <a:ahLst/>
              <a:cxnLst/>
              <a:rect l="l" t="t" r="r" b="b"/>
              <a:pathLst>
                <a:path w="120000" h="120000" extrusionOk="0">
                  <a:moveTo>
                    <a:pt x="0" y="0"/>
                  </a:moveTo>
                  <a:lnTo>
                    <a:pt x="0" y="120000"/>
                  </a:lnTo>
                  <a:lnTo>
                    <a:pt x="119999" y="84886"/>
                  </a:lnTo>
                  <a:lnTo>
                    <a:pt x="0" y="0"/>
                  </a:lnTo>
                  <a:close/>
                </a:path>
              </a:pathLst>
            </a:custGeom>
            <a:solidFill>
              <a:srgbClr val="809D1F"/>
            </a:solidFill>
            <a:ln w="9525" cap="flat" cmpd="sng">
              <a:solidFill>
                <a:srgbClr val="809D1F"/>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sp>
          <p:nvSpPr>
            <p:cNvPr id="773" name="Google Shape;773;p93"/>
            <p:cNvSpPr/>
            <p:nvPr/>
          </p:nvSpPr>
          <p:spPr>
            <a:xfrm>
              <a:off x="5190067" y="1790701"/>
              <a:ext cx="950400" cy="1403400"/>
            </a:xfrm>
            <a:custGeom>
              <a:avLst/>
              <a:gdLst/>
              <a:ahLst/>
              <a:cxnLst/>
              <a:rect l="l" t="t" r="r" b="b"/>
              <a:pathLst>
                <a:path w="120000" h="120000" extrusionOk="0">
                  <a:moveTo>
                    <a:pt x="120000" y="0"/>
                  </a:moveTo>
                  <a:lnTo>
                    <a:pt x="0" y="84886"/>
                  </a:lnTo>
                  <a:lnTo>
                    <a:pt x="120000" y="120000"/>
                  </a:lnTo>
                  <a:lnTo>
                    <a:pt x="120000" y="0"/>
                  </a:lnTo>
                  <a:close/>
                </a:path>
              </a:pathLst>
            </a:custGeom>
            <a:solidFill>
              <a:srgbClr val="ABD22A"/>
            </a:solidFill>
            <a:ln w="9525" cap="flat" cmpd="sng">
              <a:solidFill>
                <a:srgbClr val="809D1F"/>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grpSp>
      <p:sp>
        <p:nvSpPr>
          <p:cNvPr id="774" name="Google Shape;774;p93"/>
          <p:cNvSpPr/>
          <p:nvPr/>
        </p:nvSpPr>
        <p:spPr>
          <a:xfrm>
            <a:off x="5817850" y="3498813"/>
            <a:ext cx="2785800" cy="655500"/>
          </a:xfrm>
          <a:prstGeom prst="rect">
            <a:avLst/>
          </a:prstGeom>
          <a:noFill/>
          <a:ln>
            <a:noFill/>
          </a:ln>
        </p:spPr>
        <p:txBody>
          <a:bodyPr spcFirstLastPara="1" wrap="square" lIns="121900" tIns="45700" rIns="121900" bIns="60950" anchor="ctr" anchorCtr="0">
            <a:noAutofit/>
          </a:bodyPr>
          <a:lstStyle/>
          <a:p>
            <a:pPr marL="0" marR="0" lvl="0" indent="0" algn="l" rtl="0">
              <a:lnSpc>
                <a:spcPct val="89000"/>
              </a:lnSpc>
              <a:spcBef>
                <a:spcPts val="0"/>
              </a:spcBef>
              <a:spcAft>
                <a:spcPts val="0"/>
              </a:spcAft>
              <a:buNone/>
            </a:pPr>
            <a:r>
              <a:rPr lang="en" sz="1800" b="1">
                <a:solidFill>
                  <a:srgbClr val="FFFFFF"/>
                </a:solidFill>
                <a:latin typeface="Open Sans"/>
                <a:ea typeface="Open Sans"/>
                <a:cs typeface="Open Sans"/>
                <a:sym typeface="Open Sans"/>
              </a:rPr>
              <a:t>Staging Area </a:t>
            </a:r>
            <a:r>
              <a:rPr lang="en" sz="1800">
                <a:solidFill>
                  <a:srgbClr val="FFFFFF"/>
                </a:solidFill>
                <a:latin typeface="Open Sans Light"/>
                <a:ea typeface="Open Sans Light"/>
                <a:cs typeface="Open Sans Light"/>
                <a:sym typeface="Open Sans Light"/>
              </a:rPr>
              <a:t/>
            </a:r>
            <a:br>
              <a:rPr lang="en" sz="1800">
                <a:solidFill>
                  <a:srgbClr val="FFFFFF"/>
                </a:solidFill>
                <a:latin typeface="Open Sans Light"/>
                <a:ea typeface="Open Sans Light"/>
                <a:cs typeface="Open Sans Light"/>
                <a:sym typeface="Open Sans Light"/>
              </a:rPr>
            </a:br>
            <a:r>
              <a:rPr lang="en" sz="1600">
                <a:solidFill>
                  <a:srgbClr val="FFFFFF"/>
                </a:solidFill>
                <a:latin typeface="Open Sans Light"/>
                <a:ea typeface="Open Sans Light"/>
                <a:cs typeface="Open Sans Light"/>
                <a:sym typeface="Open Sans Light"/>
              </a:rPr>
              <a:t>Your rough draft</a:t>
            </a:r>
            <a:endParaRPr sz="1600">
              <a:latin typeface="Open Sans"/>
              <a:ea typeface="Open Sans"/>
              <a:cs typeface="Open Sans"/>
              <a:sym typeface="Open Sans"/>
            </a:endParaRPr>
          </a:p>
        </p:txBody>
      </p:sp>
      <p:sp>
        <p:nvSpPr>
          <p:cNvPr id="775" name="Google Shape;775;p93"/>
          <p:cNvSpPr/>
          <p:nvPr/>
        </p:nvSpPr>
        <p:spPr>
          <a:xfrm>
            <a:off x="6658575" y="4507400"/>
            <a:ext cx="2400000" cy="655500"/>
          </a:xfrm>
          <a:prstGeom prst="rect">
            <a:avLst/>
          </a:prstGeom>
          <a:noFill/>
          <a:ln>
            <a:noFill/>
          </a:ln>
        </p:spPr>
        <p:txBody>
          <a:bodyPr spcFirstLastPara="1" wrap="square" lIns="121900" tIns="45700" rIns="121900" bIns="60950" anchor="ctr" anchorCtr="0">
            <a:noAutofit/>
          </a:bodyPr>
          <a:lstStyle/>
          <a:p>
            <a:pPr marL="0" marR="0" lvl="0" indent="0" algn="l" rtl="0">
              <a:lnSpc>
                <a:spcPct val="89000"/>
              </a:lnSpc>
              <a:spcBef>
                <a:spcPts val="0"/>
              </a:spcBef>
              <a:spcAft>
                <a:spcPts val="0"/>
              </a:spcAft>
              <a:buNone/>
            </a:pPr>
            <a:r>
              <a:rPr lang="en" sz="1800" b="1">
                <a:solidFill>
                  <a:srgbClr val="FFFFFF"/>
                </a:solidFill>
                <a:latin typeface="Open Sans"/>
                <a:ea typeface="Open Sans"/>
                <a:cs typeface="Open Sans"/>
                <a:sym typeface="Open Sans"/>
              </a:rPr>
              <a:t>Working Directory </a:t>
            </a:r>
            <a:r>
              <a:rPr lang="en" sz="1800">
                <a:solidFill>
                  <a:srgbClr val="FFFFFF"/>
                </a:solidFill>
                <a:latin typeface="Open Sans Light"/>
                <a:ea typeface="Open Sans Light"/>
                <a:cs typeface="Open Sans Light"/>
                <a:sym typeface="Open Sans Light"/>
              </a:rPr>
              <a:t/>
            </a:r>
            <a:br>
              <a:rPr lang="en" sz="1800">
                <a:solidFill>
                  <a:srgbClr val="FFFFFF"/>
                </a:solidFill>
                <a:latin typeface="Open Sans Light"/>
                <a:ea typeface="Open Sans Light"/>
                <a:cs typeface="Open Sans Light"/>
                <a:sym typeface="Open Sans Light"/>
              </a:rPr>
            </a:br>
            <a:r>
              <a:rPr lang="en" sz="1600">
                <a:solidFill>
                  <a:srgbClr val="FFFFFF"/>
                </a:solidFill>
                <a:latin typeface="Open Sans Light"/>
                <a:ea typeface="Open Sans Light"/>
                <a:cs typeface="Open Sans Light"/>
                <a:sym typeface="Open Sans Light"/>
              </a:rPr>
              <a:t>Your workspace, local on your machine</a:t>
            </a:r>
            <a:endParaRPr sz="1600">
              <a:latin typeface="Open Sans"/>
              <a:ea typeface="Open Sans"/>
              <a:cs typeface="Open Sans"/>
              <a:sym typeface="Open Sans"/>
            </a:endParaRPr>
          </a:p>
        </p:txBody>
      </p:sp>
      <p:pic>
        <p:nvPicPr>
          <p:cNvPr id="776" name="Google Shape;776;p93"/>
          <p:cNvPicPr preferRelativeResize="0"/>
          <p:nvPr/>
        </p:nvPicPr>
        <p:blipFill>
          <a:blip r:embed="rId3">
            <a:alphaModFix/>
          </a:blip>
          <a:stretch>
            <a:fillRect/>
          </a:stretch>
        </p:blipFill>
        <p:spPr>
          <a:xfrm>
            <a:off x="4066100" y="2490220"/>
            <a:ext cx="655500" cy="655500"/>
          </a:xfrm>
          <a:prstGeom prst="rect">
            <a:avLst/>
          </a:prstGeom>
          <a:noFill/>
          <a:ln>
            <a:noFill/>
          </a:ln>
        </p:spPr>
      </p:pic>
      <p:pic>
        <p:nvPicPr>
          <p:cNvPr id="777" name="Google Shape;777;p93"/>
          <p:cNvPicPr preferRelativeResize="0"/>
          <p:nvPr/>
        </p:nvPicPr>
        <p:blipFill>
          <a:blip r:embed="rId4">
            <a:alphaModFix/>
          </a:blip>
          <a:stretch>
            <a:fillRect/>
          </a:stretch>
        </p:blipFill>
        <p:spPr>
          <a:xfrm>
            <a:off x="4961300" y="3456587"/>
            <a:ext cx="739950" cy="739950"/>
          </a:xfrm>
          <a:prstGeom prst="rect">
            <a:avLst/>
          </a:prstGeom>
          <a:noFill/>
          <a:ln>
            <a:noFill/>
          </a:ln>
        </p:spPr>
      </p:pic>
      <p:pic>
        <p:nvPicPr>
          <p:cNvPr id="778" name="Google Shape;778;p93"/>
          <p:cNvPicPr preferRelativeResize="0"/>
          <p:nvPr/>
        </p:nvPicPr>
        <p:blipFill>
          <a:blip r:embed="rId5">
            <a:alphaModFix/>
          </a:blip>
          <a:stretch>
            <a:fillRect/>
          </a:stretch>
        </p:blipFill>
        <p:spPr>
          <a:xfrm>
            <a:off x="5926876" y="4507400"/>
            <a:ext cx="655500" cy="655500"/>
          </a:xfrm>
          <a:prstGeom prst="rect">
            <a:avLst/>
          </a:prstGeom>
          <a:noFill/>
          <a:ln>
            <a:noFill/>
          </a:ln>
        </p:spPr>
      </p:pic>
      <p:cxnSp>
        <p:nvCxnSpPr>
          <p:cNvPr id="779" name="Google Shape;779;p93"/>
          <p:cNvCxnSpPr/>
          <p:nvPr/>
        </p:nvCxnSpPr>
        <p:spPr>
          <a:xfrm rot="10800000" flipH="1">
            <a:off x="507275" y="3957600"/>
            <a:ext cx="994800" cy="9600"/>
          </a:xfrm>
          <a:prstGeom prst="straightConnector1">
            <a:avLst/>
          </a:prstGeom>
          <a:noFill/>
          <a:ln w="19050" cap="flat" cmpd="sng">
            <a:solidFill>
              <a:schemeClr val="dk2"/>
            </a:solidFill>
            <a:prstDash val="solid"/>
            <a:round/>
            <a:headEnd type="none" w="med" len="med"/>
            <a:tailEnd type="triangle" w="med" len="med"/>
          </a:ln>
        </p:spPr>
      </p:cxnSp>
      <p:cxnSp>
        <p:nvCxnSpPr>
          <p:cNvPr id="780" name="Google Shape;780;p93"/>
          <p:cNvCxnSpPr/>
          <p:nvPr/>
        </p:nvCxnSpPr>
        <p:spPr>
          <a:xfrm>
            <a:off x="507275" y="3967200"/>
            <a:ext cx="0" cy="363600"/>
          </a:xfrm>
          <a:prstGeom prst="straightConnector1">
            <a:avLst/>
          </a:prstGeom>
          <a:noFill/>
          <a:ln w="19050" cap="flat" cmpd="sng">
            <a:solidFill>
              <a:schemeClr val="dk2"/>
            </a:solidFill>
            <a:prstDash val="solid"/>
            <a:round/>
            <a:headEnd type="none" w="med" len="med"/>
            <a:tailEnd type="none" w="med" len="med"/>
          </a:ln>
        </p:spPr>
      </p:cxnSp>
      <p:cxnSp>
        <p:nvCxnSpPr>
          <p:cNvPr id="781" name="Google Shape;781;p93"/>
          <p:cNvCxnSpPr/>
          <p:nvPr/>
        </p:nvCxnSpPr>
        <p:spPr>
          <a:xfrm>
            <a:off x="507275" y="4729200"/>
            <a:ext cx="0" cy="363600"/>
          </a:xfrm>
          <a:prstGeom prst="straightConnector1">
            <a:avLst/>
          </a:prstGeom>
          <a:noFill/>
          <a:ln w="19050" cap="flat" cmpd="sng">
            <a:solidFill>
              <a:schemeClr val="dk2"/>
            </a:solidFill>
            <a:prstDash val="solid"/>
            <a:round/>
            <a:headEnd type="none" w="med" len="med"/>
            <a:tailEnd type="none" w="med" len="med"/>
          </a:ln>
        </p:spPr>
      </p:cxnSp>
      <p:cxnSp>
        <p:nvCxnSpPr>
          <p:cNvPr id="782" name="Google Shape;782;p93"/>
          <p:cNvCxnSpPr/>
          <p:nvPr/>
        </p:nvCxnSpPr>
        <p:spPr>
          <a:xfrm rot="10800000" flipH="1">
            <a:off x="507275" y="5092800"/>
            <a:ext cx="267900" cy="9600"/>
          </a:xfrm>
          <a:prstGeom prst="straightConnector1">
            <a:avLst/>
          </a:prstGeom>
          <a:noFill/>
          <a:ln w="19050" cap="flat" cmpd="sng">
            <a:solidFill>
              <a:schemeClr val="dk2"/>
            </a:solidFill>
            <a:prstDash val="solid"/>
            <a:round/>
            <a:headEnd type="none" w="med" len="med"/>
            <a:tailEnd type="none" w="med" len="med"/>
          </a:ln>
        </p:spPr>
      </p:cxnSp>
      <p:sp>
        <p:nvSpPr>
          <p:cNvPr id="783" name="Google Shape;783;p93"/>
          <p:cNvSpPr txBox="1"/>
          <p:nvPr/>
        </p:nvSpPr>
        <p:spPr>
          <a:xfrm>
            <a:off x="-275650" y="4314600"/>
            <a:ext cx="1483500" cy="43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git add</a:t>
            </a:r>
            <a:endParaRPr sz="1800">
              <a:latin typeface="Open Sans"/>
              <a:ea typeface="Open Sans"/>
              <a:cs typeface="Open Sans"/>
              <a:sym typeface="Open Sans"/>
            </a:endParaRPr>
          </a:p>
        </p:txBody>
      </p:sp>
      <p:cxnSp>
        <p:nvCxnSpPr>
          <p:cNvPr id="784" name="Google Shape;784;p93"/>
          <p:cNvCxnSpPr/>
          <p:nvPr/>
        </p:nvCxnSpPr>
        <p:spPr>
          <a:xfrm rot="10800000" flipH="1">
            <a:off x="1644850" y="2675275"/>
            <a:ext cx="994800" cy="9600"/>
          </a:xfrm>
          <a:prstGeom prst="straightConnector1">
            <a:avLst/>
          </a:prstGeom>
          <a:noFill/>
          <a:ln w="19050" cap="flat" cmpd="sng">
            <a:solidFill>
              <a:schemeClr val="dk2"/>
            </a:solidFill>
            <a:prstDash val="solid"/>
            <a:round/>
            <a:headEnd type="none" w="med" len="med"/>
            <a:tailEnd type="triangle" w="med" len="med"/>
          </a:ln>
        </p:spPr>
      </p:cxnSp>
      <p:cxnSp>
        <p:nvCxnSpPr>
          <p:cNvPr id="785" name="Google Shape;785;p93"/>
          <p:cNvCxnSpPr/>
          <p:nvPr/>
        </p:nvCxnSpPr>
        <p:spPr>
          <a:xfrm>
            <a:off x="1644850" y="2684875"/>
            <a:ext cx="0" cy="363600"/>
          </a:xfrm>
          <a:prstGeom prst="straightConnector1">
            <a:avLst/>
          </a:prstGeom>
          <a:noFill/>
          <a:ln w="19050" cap="flat" cmpd="sng">
            <a:solidFill>
              <a:schemeClr val="dk2"/>
            </a:solidFill>
            <a:prstDash val="solid"/>
            <a:round/>
            <a:headEnd type="none" w="med" len="med"/>
            <a:tailEnd type="none" w="med" len="med"/>
          </a:ln>
        </p:spPr>
      </p:cxnSp>
      <p:cxnSp>
        <p:nvCxnSpPr>
          <p:cNvPr id="786" name="Google Shape;786;p93"/>
          <p:cNvCxnSpPr/>
          <p:nvPr/>
        </p:nvCxnSpPr>
        <p:spPr>
          <a:xfrm>
            <a:off x="1644850" y="3456575"/>
            <a:ext cx="0" cy="363600"/>
          </a:xfrm>
          <a:prstGeom prst="straightConnector1">
            <a:avLst/>
          </a:prstGeom>
          <a:noFill/>
          <a:ln w="19050" cap="flat" cmpd="sng">
            <a:solidFill>
              <a:schemeClr val="dk2"/>
            </a:solidFill>
            <a:prstDash val="solid"/>
            <a:round/>
            <a:headEnd type="none" w="med" len="med"/>
            <a:tailEnd type="none" w="med" len="med"/>
          </a:ln>
        </p:spPr>
      </p:cxnSp>
      <p:cxnSp>
        <p:nvCxnSpPr>
          <p:cNvPr id="787" name="Google Shape;787;p93"/>
          <p:cNvCxnSpPr/>
          <p:nvPr/>
        </p:nvCxnSpPr>
        <p:spPr>
          <a:xfrm rot="10800000" flipH="1">
            <a:off x="1644850" y="3821900"/>
            <a:ext cx="267900" cy="9600"/>
          </a:xfrm>
          <a:prstGeom prst="straightConnector1">
            <a:avLst/>
          </a:prstGeom>
          <a:noFill/>
          <a:ln w="19050" cap="flat" cmpd="sng">
            <a:solidFill>
              <a:schemeClr val="dk2"/>
            </a:solidFill>
            <a:prstDash val="solid"/>
            <a:round/>
            <a:headEnd type="none" w="med" len="med"/>
            <a:tailEnd type="none" w="med" len="med"/>
          </a:ln>
        </p:spPr>
      </p:cxnSp>
      <p:sp>
        <p:nvSpPr>
          <p:cNvPr id="788" name="Google Shape;788;p93"/>
          <p:cNvSpPr txBox="1"/>
          <p:nvPr/>
        </p:nvSpPr>
        <p:spPr>
          <a:xfrm>
            <a:off x="653425" y="3037988"/>
            <a:ext cx="1483500" cy="43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git commit</a:t>
            </a:r>
            <a:endParaRPr sz="1800">
              <a:latin typeface="Open Sans"/>
              <a:ea typeface="Open Sans"/>
              <a:cs typeface="Open Sans"/>
              <a:sym typeface="Open Sans"/>
            </a:endParaRPr>
          </a:p>
        </p:txBody>
      </p:sp>
      <p:sp>
        <p:nvSpPr>
          <p:cNvPr id="789" name="Google Shape;789;p93"/>
          <p:cNvSpPr txBox="1"/>
          <p:nvPr/>
        </p:nvSpPr>
        <p:spPr>
          <a:xfrm>
            <a:off x="254200" y="1729775"/>
            <a:ext cx="4514400" cy="43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Use the staging area to build a commit</a:t>
            </a:r>
            <a:endParaRPr sz="1800">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94"/>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94"/>
          <p:cNvSpPr txBox="1"/>
          <p:nvPr/>
        </p:nvSpPr>
        <p:spPr>
          <a:xfrm>
            <a:off x="680550" y="1665150"/>
            <a:ext cx="7782900" cy="352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Great! Let's try it. </a:t>
            </a:r>
            <a:endParaRPr sz="2800" b="1">
              <a:solidFill>
                <a:schemeClr val="lt1"/>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95"/>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Create a Repo</a:t>
            </a:r>
            <a:endParaRPr sz="3000" b="1">
              <a:solidFill>
                <a:srgbClr val="000000"/>
              </a:solidFill>
              <a:latin typeface="Open Sans"/>
              <a:ea typeface="Open Sans"/>
              <a:cs typeface="Open Sans"/>
              <a:sym typeface="Open Sans"/>
            </a:endParaRPr>
          </a:p>
        </p:txBody>
      </p:sp>
      <p:sp>
        <p:nvSpPr>
          <p:cNvPr id="801" name="Google Shape;801;p95"/>
          <p:cNvSpPr txBox="1"/>
          <p:nvPr/>
        </p:nvSpPr>
        <p:spPr>
          <a:xfrm>
            <a:off x="1380450" y="2390175"/>
            <a:ext cx="6383100" cy="714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From your profile or homepage on GitHub, click New. </a:t>
            </a:r>
            <a:endParaRPr sz="1800">
              <a:solidFill>
                <a:srgbClr val="353535"/>
              </a:solidFill>
              <a:latin typeface="Open Sans"/>
              <a:ea typeface="Open Sans"/>
              <a:cs typeface="Open Sans"/>
              <a:sym typeface="Open Sans"/>
            </a:endParaRPr>
          </a:p>
        </p:txBody>
      </p:sp>
      <p:sp>
        <p:nvSpPr>
          <p:cNvPr id="802" name="Google Shape;802;p95"/>
          <p:cNvSpPr txBox="1"/>
          <p:nvPr/>
        </p:nvSpPr>
        <p:spPr>
          <a:xfrm>
            <a:off x="292800" y="1449850"/>
            <a:ext cx="8558400" cy="82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1800">
                <a:solidFill>
                  <a:srgbClr val="353535"/>
                </a:solidFill>
                <a:latin typeface="Open Sans"/>
                <a:ea typeface="Open Sans"/>
                <a:cs typeface="Open Sans"/>
                <a:sym typeface="Open Sans"/>
              </a:rPr>
              <a:t>Let's create a new repository on GitHub and work with it locally. </a:t>
            </a:r>
            <a:endParaRPr sz="1800">
              <a:solidFill>
                <a:srgbClr val="353535"/>
              </a:solidFill>
              <a:latin typeface="Open Sans"/>
              <a:ea typeface="Open Sans"/>
              <a:cs typeface="Open Sans"/>
              <a:sym typeface="Open Sans"/>
            </a:endParaRPr>
          </a:p>
        </p:txBody>
      </p:sp>
      <p:pic>
        <p:nvPicPr>
          <p:cNvPr id="803" name="Google Shape;803;p95"/>
          <p:cNvPicPr preferRelativeResize="0"/>
          <p:nvPr/>
        </p:nvPicPr>
        <p:blipFill rotWithShape="1">
          <a:blip r:embed="rId3">
            <a:alphaModFix/>
          </a:blip>
          <a:srcRect t="2005" b="30239"/>
          <a:stretch/>
        </p:blipFill>
        <p:spPr>
          <a:xfrm>
            <a:off x="1380450" y="3250200"/>
            <a:ext cx="6383100" cy="2289725"/>
          </a:xfrm>
          <a:prstGeom prst="rect">
            <a:avLst/>
          </a:prstGeom>
          <a:noFill/>
          <a:ln w="19050" cap="flat" cmpd="sng">
            <a:solidFill>
              <a:schemeClr val="dk2"/>
            </a:solidFill>
            <a:prstDash val="solid"/>
            <a:round/>
            <a:headEnd type="none" w="sm" len="sm"/>
            <a:tailEnd type="none" w="sm" len="sm"/>
          </a:ln>
        </p:spPr>
      </p:pic>
      <p:sp>
        <p:nvSpPr>
          <p:cNvPr id="804" name="Google Shape;804;p95"/>
          <p:cNvSpPr/>
          <p:nvPr/>
        </p:nvSpPr>
        <p:spPr>
          <a:xfrm>
            <a:off x="7025725" y="3741650"/>
            <a:ext cx="525000" cy="290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96"/>
          <p:cNvSpPr txBox="1"/>
          <p:nvPr/>
        </p:nvSpPr>
        <p:spPr>
          <a:xfrm>
            <a:off x="161550" y="1853900"/>
            <a:ext cx="3552900" cy="44664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Name your repository (repo) whatever you want! We chose </a:t>
            </a:r>
            <a:r>
              <a:rPr lang="en" sz="1800">
                <a:solidFill>
                  <a:srgbClr val="353535"/>
                </a:solidFill>
                <a:latin typeface="Consolas"/>
                <a:ea typeface="Consolas"/>
                <a:cs typeface="Consolas"/>
                <a:sym typeface="Consolas"/>
              </a:rPr>
              <a:t>hello-world</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Write a sentence describing your repo.</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100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Select </a:t>
            </a:r>
            <a:r>
              <a:rPr lang="en" sz="1800" b="1">
                <a:solidFill>
                  <a:srgbClr val="5EA5E5"/>
                </a:solidFill>
                <a:latin typeface="Open Sans"/>
                <a:ea typeface="Open Sans"/>
                <a:cs typeface="Open Sans"/>
                <a:sym typeface="Open Sans"/>
              </a:rPr>
              <a:t>Initialize this repository with a README</a:t>
            </a:r>
            <a:r>
              <a:rPr lang="en" sz="1800">
                <a:solidFill>
                  <a:srgbClr val="353535"/>
                </a:solidFill>
                <a:latin typeface="Open Sans"/>
                <a:ea typeface="Open Sans"/>
                <a:cs typeface="Open Sans"/>
                <a:sym typeface="Open Sans"/>
              </a:rPr>
              <a:t>. </a:t>
            </a:r>
            <a:endParaRPr sz="1800" b="1">
              <a:solidFill>
                <a:srgbClr val="5EA5E5"/>
              </a:solidFill>
              <a:latin typeface="Open Sans"/>
              <a:ea typeface="Open Sans"/>
              <a:cs typeface="Open Sans"/>
              <a:sym typeface="Open Sans"/>
            </a:endParaRPr>
          </a:p>
        </p:txBody>
      </p:sp>
      <p:sp>
        <p:nvSpPr>
          <p:cNvPr id="810" name="Google Shape;810;p96"/>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Create a Repo</a:t>
            </a:r>
            <a:endParaRPr sz="3000" b="1">
              <a:solidFill>
                <a:srgbClr val="000000"/>
              </a:solidFill>
              <a:latin typeface="Open Sans"/>
              <a:ea typeface="Open Sans"/>
              <a:cs typeface="Open Sans"/>
              <a:sym typeface="Open Sans"/>
            </a:endParaRPr>
          </a:p>
        </p:txBody>
      </p:sp>
      <p:grpSp>
        <p:nvGrpSpPr>
          <p:cNvPr id="811" name="Google Shape;811;p96"/>
          <p:cNvGrpSpPr/>
          <p:nvPr/>
        </p:nvGrpSpPr>
        <p:grpSpPr>
          <a:xfrm>
            <a:off x="3842451" y="1850800"/>
            <a:ext cx="5060975" cy="4096049"/>
            <a:chOff x="3842451" y="2155600"/>
            <a:chExt cx="5060975" cy="4096049"/>
          </a:xfrm>
        </p:grpSpPr>
        <p:pic>
          <p:nvPicPr>
            <p:cNvPr id="812" name="Google Shape;812;p96"/>
            <p:cNvPicPr preferRelativeResize="0"/>
            <p:nvPr/>
          </p:nvPicPr>
          <p:blipFill>
            <a:blip r:embed="rId3">
              <a:alphaModFix/>
            </a:blip>
            <a:stretch>
              <a:fillRect/>
            </a:stretch>
          </p:blipFill>
          <p:spPr>
            <a:xfrm>
              <a:off x="3842451" y="2155600"/>
              <a:ext cx="5060975" cy="4096049"/>
            </a:xfrm>
            <a:prstGeom prst="rect">
              <a:avLst/>
            </a:prstGeom>
            <a:noFill/>
            <a:ln w="19050" cap="flat" cmpd="sng">
              <a:solidFill>
                <a:schemeClr val="dk2"/>
              </a:solidFill>
              <a:prstDash val="solid"/>
              <a:round/>
              <a:headEnd type="none" w="sm" len="sm"/>
              <a:tailEnd type="none" w="sm" len="sm"/>
            </a:ln>
          </p:spPr>
        </p:pic>
        <p:sp>
          <p:nvSpPr>
            <p:cNvPr id="813" name="Google Shape;813;p96"/>
            <p:cNvSpPr/>
            <p:nvPr/>
          </p:nvSpPr>
          <p:spPr>
            <a:xfrm>
              <a:off x="5160450" y="2947225"/>
              <a:ext cx="1731300" cy="446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96"/>
            <p:cNvSpPr/>
            <p:nvPr/>
          </p:nvSpPr>
          <p:spPr>
            <a:xfrm>
              <a:off x="3987650" y="4924200"/>
              <a:ext cx="4411800" cy="824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 name="Google Shape;815;p96"/>
          <p:cNvSpPr/>
          <p:nvPr/>
        </p:nvSpPr>
        <p:spPr>
          <a:xfrm>
            <a:off x="3942975" y="3301425"/>
            <a:ext cx="4657800" cy="446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3"/>
          <p:cNvSpPr txBox="1"/>
          <p:nvPr/>
        </p:nvSpPr>
        <p:spPr>
          <a:xfrm>
            <a:off x="161550" y="1852900"/>
            <a:ext cx="6439800" cy="4457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Make an account on GitHub.</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Fork the repo that contains the source code for the website you just looked at.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Add your hometown and make a pull request.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Comment on someone else's pull request.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The workshop organizer will approve and merge pull requests.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100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Refresh the main website to see people being added!</a:t>
            </a:r>
            <a:endParaRPr sz="1800">
              <a:solidFill>
                <a:srgbClr val="353535"/>
              </a:solidFill>
              <a:latin typeface="Open Sans"/>
              <a:ea typeface="Open Sans"/>
              <a:cs typeface="Open Sans"/>
              <a:sym typeface="Open Sans"/>
            </a:endParaRPr>
          </a:p>
        </p:txBody>
      </p:sp>
      <p:pic>
        <p:nvPicPr>
          <p:cNvPr id="304" name="Google Shape;304;p43"/>
          <p:cNvPicPr preferRelativeResize="0"/>
          <p:nvPr/>
        </p:nvPicPr>
        <p:blipFill>
          <a:blip r:embed="rId3">
            <a:alphaModFix/>
          </a:blip>
          <a:stretch>
            <a:fillRect/>
          </a:stretch>
        </p:blipFill>
        <p:spPr>
          <a:xfrm>
            <a:off x="6744600" y="4087950"/>
            <a:ext cx="2237850" cy="2237850"/>
          </a:xfrm>
          <a:prstGeom prst="rect">
            <a:avLst/>
          </a:prstGeom>
          <a:noFill/>
          <a:ln>
            <a:noFill/>
          </a:ln>
        </p:spPr>
      </p:pic>
      <p:pic>
        <p:nvPicPr>
          <p:cNvPr id="305" name="Google Shape;305;p43"/>
          <p:cNvPicPr preferRelativeResize="0"/>
          <p:nvPr/>
        </p:nvPicPr>
        <p:blipFill>
          <a:blip r:embed="rId4">
            <a:alphaModFix/>
          </a:blip>
          <a:stretch>
            <a:fillRect/>
          </a:stretch>
        </p:blipFill>
        <p:spPr>
          <a:xfrm>
            <a:off x="6986150" y="2073350"/>
            <a:ext cx="1754750" cy="1754750"/>
          </a:xfrm>
          <a:prstGeom prst="rect">
            <a:avLst/>
          </a:prstGeom>
          <a:noFill/>
          <a:ln>
            <a:noFill/>
          </a:ln>
        </p:spPr>
      </p:pic>
      <p:sp>
        <p:nvSpPr>
          <p:cNvPr id="306" name="Google Shape;306;p43"/>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How Will You Build It?</a:t>
            </a:r>
            <a:endParaRPr sz="3000" b="1">
              <a:solidFill>
                <a:srgbClr val="000000"/>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7"/>
          <p:cNvSpPr txBox="1"/>
          <p:nvPr/>
        </p:nvSpPr>
        <p:spPr>
          <a:xfrm>
            <a:off x="161550" y="2463500"/>
            <a:ext cx="3552900" cy="4466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If this were a code project, you would usually add a .gitignore and/or a license but you don't need to.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100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Click </a:t>
            </a:r>
            <a:r>
              <a:rPr lang="en" sz="1800" b="1">
                <a:solidFill>
                  <a:srgbClr val="5EA5E5"/>
                </a:solidFill>
                <a:latin typeface="Open Sans"/>
                <a:ea typeface="Open Sans"/>
                <a:cs typeface="Open Sans"/>
                <a:sym typeface="Open Sans"/>
              </a:rPr>
              <a:t>Create repository.  </a:t>
            </a:r>
            <a:endParaRPr sz="1800" b="1">
              <a:solidFill>
                <a:srgbClr val="5EA5E5"/>
              </a:solidFill>
              <a:latin typeface="Open Sans"/>
              <a:ea typeface="Open Sans"/>
              <a:cs typeface="Open Sans"/>
              <a:sym typeface="Open Sans"/>
            </a:endParaRPr>
          </a:p>
        </p:txBody>
      </p:sp>
      <p:sp>
        <p:nvSpPr>
          <p:cNvPr id="821" name="Google Shape;821;p97"/>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Create a Repo</a:t>
            </a:r>
            <a:endParaRPr sz="3000" b="1">
              <a:solidFill>
                <a:srgbClr val="000000"/>
              </a:solidFill>
              <a:latin typeface="Open Sans"/>
              <a:ea typeface="Open Sans"/>
              <a:cs typeface="Open Sans"/>
              <a:sym typeface="Open Sans"/>
            </a:endParaRPr>
          </a:p>
        </p:txBody>
      </p:sp>
      <p:grpSp>
        <p:nvGrpSpPr>
          <p:cNvPr id="822" name="Google Shape;822;p97"/>
          <p:cNvGrpSpPr/>
          <p:nvPr/>
        </p:nvGrpSpPr>
        <p:grpSpPr>
          <a:xfrm>
            <a:off x="3842451" y="1850800"/>
            <a:ext cx="5060975" cy="4096049"/>
            <a:chOff x="3842451" y="2155600"/>
            <a:chExt cx="5060975" cy="4096049"/>
          </a:xfrm>
        </p:grpSpPr>
        <p:pic>
          <p:nvPicPr>
            <p:cNvPr id="823" name="Google Shape;823;p97"/>
            <p:cNvPicPr preferRelativeResize="0"/>
            <p:nvPr/>
          </p:nvPicPr>
          <p:blipFill>
            <a:blip r:embed="rId3">
              <a:alphaModFix/>
            </a:blip>
            <a:stretch>
              <a:fillRect/>
            </a:stretch>
          </p:blipFill>
          <p:spPr>
            <a:xfrm>
              <a:off x="3842451" y="2155600"/>
              <a:ext cx="5060975" cy="4096049"/>
            </a:xfrm>
            <a:prstGeom prst="rect">
              <a:avLst/>
            </a:prstGeom>
            <a:noFill/>
            <a:ln w="19050" cap="flat" cmpd="sng">
              <a:solidFill>
                <a:schemeClr val="dk2"/>
              </a:solidFill>
              <a:prstDash val="solid"/>
              <a:round/>
              <a:headEnd type="none" w="sm" len="sm"/>
              <a:tailEnd type="none" w="sm" len="sm"/>
            </a:ln>
          </p:spPr>
        </p:pic>
        <p:sp>
          <p:nvSpPr>
            <p:cNvPr id="824" name="Google Shape;824;p97"/>
            <p:cNvSpPr/>
            <p:nvPr/>
          </p:nvSpPr>
          <p:spPr>
            <a:xfrm>
              <a:off x="3987650" y="5795425"/>
              <a:ext cx="1083300" cy="368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8"/>
          <p:cNvSpPr txBox="1"/>
          <p:nvPr/>
        </p:nvSpPr>
        <p:spPr>
          <a:xfrm>
            <a:off x="775500" y="1756275"/>
            <a:ext cx="7593000" cy="568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1000"/>
              </a:spcAft>
              <a:buClr>
                <a:srgbClr val="353535"/>
              </a:buClr>
              <a:buSzPts val="1800"/>
              <a:buFont typeface="Open Sans"/>
              <a:buAutoNum type="arabicPeriod" startAt="7"/>
            </a:pPr>
            <a:r>
              <a:rPr lang="en" sz="1800">
                <a:solidFill>
                  <a:srgbClr val="353535"/>
                </a:solidFill>
                <a:latin typeface="Open Sans"/>
                <a:ea typeface="Open Sans"/>
                <a:cs typeface="Open Sans"/>
                <a:sym typeface="Open Sans"/>
              </a:rPr>
              <a:t>You will be redirected to the homepage for your new repository!  </a:t>
            </a:r>
            <a:endParaRPr sz="1800">
              <a:solidFill>
                <a:srgbClr val="353535"/>
              </a:solidFill>
              <a:latin typeface="Open Sans"/>
              <a:ea typeface="Open Sans"/>
              <a:cs typeface="Open Sans"/>
              <a:sym typeface="Open Sans"/>
            </a:endParaRPr>
          </a:p>
        </p:txBody>
      </p:sp>
      <p:sp>
        <p:nvSpPr>
          <p:cNvPr id="830" name="Google Shape;830;p98"/>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Create a Repo</a:t>
            </a:r>
            <a:endParaRPr sz="3000" b="1">
              <a:solidFill>
                <a:srgbClr val="000000"/>
              </a:solidFill>
              <a:latin typeface="Open Sans"/>
              <a:ea typeface="Open Sans"/>
              <a:cs typeface="Open Sans"/>
              <a:sym typeface="Open Sans"/>
            </a:endParaRPr>
          </a:p>
        </p:txBody>
      </p:sp>
      <p:pic>
        <p:nvPicPr>
          <p:cNvPr id="831" name="Google Shape;831;p98"/>
          <p:cNvPicPr preferRelativeResize="0"/>
          <p:nvPr/>
        </p:nvPicPr>
        <p:blipFill>
          <a:blip r:embed="rId3">
            <a:alphaModFix/>
          </a:blip>
          <a:stretch>
            <a:fillRect/>
          </a:stretch>
        </p:blipFill>
        <p:spPr>
          <a:xfrm>
            <a:off x="1466424" y="2474800"/>
            <a:ext cx="6211151" cy="3648199"/>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99"/>
          <p:cNvSpPr txBox="1"/>
          <p:nvPr/>
        </p:nvSpPr>
        <p:spPr>
          <a:xfrm>
            <a:off x="228550" y="2364425"/>
            <a:ext cx="3970200" cy="23526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Click </a:t>
            </a:r>
            <a:r>
              <a:rPr lang="en" sz="1800" b="1">
                <a:solidFill>
                  <a:srgbClr val="5EA5E5"/>
                </a:solidFill>
                <a:latin typeface="Open Sans"/>
                <a:ea typeface="Open Sans"/>
                <a:cs typeface="Open Sans"/>
                <a:sym typeface="Open Sans"/>
              </a:rPr>
              <a:t>Clone or download</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100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Then click the clipboard symbol to copy the address of your repo. </a:t>
            </a:r>
            <a:endParaRPr sz="1800">
              <a:solidFill>
                <a:srgbClr val="353535"/>
              </a:solidFill>
              <a:latin typeface="Open Sans"/>
              <a:ea typeface="Open Sans"/>
              <a:cs typeface="Open Sans"/>
              <a:sym typeface="Open Sans"/>
            </a:endParaRPr>
          </a:p>
        </p:txBody>
      </p:sp>
      <p:sp>
        <p:nvSpPr>
          <p:cNvPr id="837" name="Google Shape;837;p99"/>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Clone Your Repo</a:t>
            </a:r>
            <a:endParaRPr sz="3000" b="1">
              <a:solidFill>
                <a:srgbClr val="000000"/>
              </a:solidFill>
              <a:latin typeface="Open Sans"/>
              <a:ea typeface="Open Sans"/>
              <a:cs typeface="Open Sans"/>
              <a:sym typeface="Open Sans"/>
            </a:endParaRPr>
          </a:p>
        </p:txBody>
      </p:sp>
      <p:grpSp>
        <p:nvGrpSpPr>
          <p:cNvPr id="838" name="Google Shape;838;p99"/>
          <p:cNvGrpSpPr/>
          <p:nvPr/>
        </p:nvGrpSpPr>
        <p:grpSpPr>
          <a:xfrm>
            <a:off x="4255525" y="2364433"/>
            <a:ext cx="4676775" cy="2352675"/>
            <a:chOff x="4407925" y="2364433"/>
            <a:chExt cx="4676775" cy="2352675"/>
          </a:xfrm>
        </p:grpSpPr>
        <p:pic>
          <p:nvPicPr>
            <p:cNvPr id="839" name="Google Shape;839;p99"/>
            <p:cNvPicPr preferRelativeResize="0"/>
            <p:nvPr/>
          </p:nvPicPr>
          <p:blipFill>
            <a:blip r:embed="rId3">
              <a:alphaModFix/>
            </a:blip>
            <a:stretch>
              <a:fillRect/>
            </a:stretch>
          </p:blipFill>
          <p:spPr>
            <a:xfrm>
              <a:off x="4407925" y="2364433"/>
              <a:ext cx="4676775" cy="2352675"/>
            </a:xfrm>
            <a:prstGeom prst="rect">
              <a:avLst/>
            </a:prstGeom>
            <a:noFill/>
            <a:ln w="19050" cap="flat" cmpd="sng">
              <a:solidFill>
                <a:schemeClr val="dk2"/>
              </a:solidFill>
              <a:prstDash val="solid"/>
              <a:round/>
              <a:headEnd type="none" w="sm" len="sm"/>
              <a:tailEnd type="none" w="sm" len="sm"/>
            </a:ln>
          </p:spPr>
        </p:pic>
        <p:sp>
          <p:nvSpPr>
            <p:cNvPr id="840" name="Google Shape;840;p99"/>
            <p:cNvSpPr/>
            <p:nvPr/>
          </p:nvSpPr>
          <p:spPr>
            <a:xfrm>
              <a:off x="7182100" y="2478100"/>
              <a:ext cx="1440900" cy="379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99"/>
            <p:cNvSpPr/>
            <p:nvPr/>
          </p:nvSpPr>
          <p:spPr>
            <a:xfrm>
              <a:off x="8008625" y="3483350"/>
              <a:ext cx="458100" cy="379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00"/>
          <p:cNvSpPr txBox="1"/>
          <p:nvPr/>
        </p:nvSpPr>
        <p:spPr>
          <a:xfrm>
            <a:off x="161550" y="1731904"/>
            <a:ext cx="8820900" cy="638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1000"/>
              </a:spcAft>
              <a:buClr>
                <a:srgbClr val="353535"/>
              </a:buClr>
              <a:buSzPts val="1800"/>
              <a:buFont typeface="Open Sans"/>
              <a:buAutoNum type="arabicPeriod" startAt="10"/>
            </a:pPr>
            <a:r>
              <a:rPr lang="en" sz="1800">
                <a:solidFill>
                  <a:srgbClr val="353535"/>
                </a:solidFill>
                <a:latin typeface="Open Sans"/>
                <a:ea typeface="Open Sans"/>
                <a:cs typeface="Open Sans"/>
                <a:sym typeface="Open Sans"/>
              </a:rPr>
              <a:t>Back in the terminal, type </a:t>
            </a:r>
            <a:r>
              <a:rPr lang="en" sz="1800">
                <a:solidFill>
                  <a:srgbClr val="353535"/>
                </a:solidFill>
                <a:latin typeface="Courier New"/>
                <a:ea typeface="Courier New"/>
                <a:cs typeface="Courier New"/>
                <a:sym typeface="Courier New"/>
              </a:rPr>
              <a:t>git clone</a:t>
            </a:r>
            <a:r>
              <a:rPr lang="en" sz="1800">
                <a:solidFill>
                  <a:srgbClr val="353535"/>
                </a:solidFill>
                <a:latin typeface="Open Sans"/>
                <a:ea typeface="Open Sans"/>
                <a:cs typeface="Open Sans"/>
                <a:sym typeface="Open Sans"/>
              </a:rPr>
              <a:t> then paste the address of your repo. </a:t>
            </a:r>
            <a:endParaRPr sz="1800">
              <a:solidFill>
                <a:srgbClr val="353535"/>
              </a:solidFill>
              <a:latin typeface="Open Sans"/>
              <a:ea typeface="Open Sans"/>
              <a:cs typeface="Open Sans"/>
              <a:sym typeface="Open Sans"/>
            </a:endParaRPr>
          </a:p>
        </p:txBody>
      </p:sp>
      <p:sp>
        <p:nvSpPr>
          <p:cNvPr id="847" name="Google Shape;847;p100"/>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Clone Your Repo</a:t>
            </a:r>
            <a:endParaRPr sz="3000" b="1">
              <a:solidFill>
                <a:srgbClr val="000000"/>
              </a:solidFill>
              <a:latin typeface="Open Sans"/>
              <a:ea typeface="Open Sans"/>
              <a:cs typeface="Open Sans"/>
              <a:sym typeface="Open Sans"/>
            </a:endParaRPr>
          </a:p>
        </p:txBody>
      </p:sp>
      <p:pic>
        <p:nvPicPr>
          <p:cNvPr id="848" name="Google Shape;848;p100"/>
          <p:cNvPicPr preferRelativeResize="0"/>
          <p:nvPr/>
        </p:nvPicPr>
        <p:blipFill>
          <a:blip r:embed="rId3">
            <a:alphaModFix/>
          </a:blip>
          <a:stretch>
            <a:fillRect/>
          </a:stretch>
        </p:blipFill>
        <p:spPr>
          <a:xfrm>
            <a:off x="152401" y="2432532"/>
            <a:ext cx="8839198" cy="1075989"/>
          </a:xfrm>
          <a:prstGeom prst="rect">
            <a:avLst/>
          </a:prstGeom>
          <a:noFill/>
          <a:ln w="19050" cap="flat" cmpd="sng">
            <a:solidFill>
              <a:schemeClr val="dk2"/>
            </a:solidFill>
            <a:prstDash val="solid"/>
            <a:round/>
            <a:headEnd type="none" w="sm" len="sm"/>
            <a:tailEnd type="none" w="sm" len="sm"/>
          </a:ln>
        </p:spPr>
      </p:pic>
      <p:sp>
        <p:nvSpPr>
          <p:cNvPr id="849" name="Google Shape;849;p100"/>
          <p:cNvSpPr txBox="1"/>
          <p:nvPr/>
        </p:nvSpPr>
        <p:spPr>
          <a:xfrm>
            <a:off x="161550" y="3722848"/>
            <a:ext cx="8820900" cy="63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800">
                <a:solidFill>
                  <a:srgbClr val="353535"/>
                </a:solidFill>
                <a:latin typeface="Open Sans"/>
                <a:ea typeface="Open Sans"/>
                <a:cs typeface="Open Sans"/>
                <a:sym typeface="Open Sans"/>
              </a:rPr>
              <a:t>You will see output like this: </a:t>
            </a:r>
            <a:endParaRPr sz="1800">
              <a:solidFill>
                <a:srgbClr val="353535"/>
              </a:solidFill>
              <a:latin typeface="Open Sans"/>
              <a:ea typeface="Open Sans"/>
              <a:cs typeface="Open Sans"/>
              <a:sym typeface="Open Sans"/>
            </a:endParaRPr>
          </a:p>
        </p:txBody>
      </p:sp>
      <p:pic>
        <p:nvPicPr>
          <p:cNvPr id="850" name="Google Shape;850;p100"/>
          <p:cNvPicPr preferRelativeResize="0"/>
          <p:nvPr/>
        </p:nvPicPr>
        <p:blipFill rotWithShape="1">
          <a:blip r:embed="rId4">
            <a:alphaModFix/>
          </a:blip>
          <a:srcRect b="17471"/>
          <a:stretch/>
        </p:blipFill>
        <p:spPr>
          <a:xfrm>
            <a:off x="117375" y="4271075"/>
            <a:ext cx="8909250" cy="1984150"/>
          </a:xfrm>
          <a:prstGeom prst="rect">
            <a:avLst/>
          </a:prstGeom>
          <a:noFill/>
          <a:ln w="19050" cap="flat" cmpd="sng">
            <a:solidFill>
              <a:schemeClr val="dk2"/>
            </a:solidFill>
            <a:prstDash val="solid"/>
            <a:round/>
            <a:headEnd type="none" w="sm" len="sm"/>
            <a:tailEnd type="none" w="sm" len="sm"/>
          </a:ln>
        </p:spPr>
      </p:pic>
      <p:sp>
        <p:nvSpPr>
          <p:cNvPr id="851" name="Google Shape;851;p100"/>
          <p:cNvSpPr/>
          <p:nvPr/>
        </p:nvSpPr>
        <p:spPr>
          <a:xfrm>
            <a:off x="1530900" y="2648575"/>
            <a:ext cx="6846000" cy="421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01"/>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Your Repo</a:t>
            </a:r>
            <a:endParaRPr sz="3000" b="1">
              <a:solidFill>
                <a:srgbClr val="000000"/>
              </a:solidFill>
              <a:latin typeface="Open Sans"/>
              <a:ea typeface="Open Sans"/>
              <a:cs typeface="Open Sans"/>
              <a:sym typeface="Open Sans"/>
            </a:endParaRPr>
          </a:p>
        </p:txBody>
      </p:sp>
      <p:sp>
        <p:nvSpPr>
          <p:cNvPr id="857" name="Google Shape;857;p101"/>
          <p:cNvSpPr txBox="1"/>
          <p:nvPr/>
        </p:nvSpPr>
        <p:spPr>
          <a:xfrm>
            <a:off x="161550" y="1979678"/>
            <a:ext cx="8820900" cy="1596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000"/>
              </a:spcAft>
              <a:buNone/>
            </a:pPr>
            <a:r>
              <a:rPr lang="en" sz="1800">
                <a:solidFill>
                  <a:srgbClr val="353535"/>
                </a:solidFill>
                <a:latin typeface="Open Sans"/>
                <a:ea typeface="Open Sans"/>
                <a:cs typeface="Open Sans"/>
                <a:sym typeface="Open Sans"/>
              </a:rPr>
              <a:t>It's important to note that you did not simply download the code. You cloned a Git repo. A git repo comes with a special folder called </a:t>
            </a:r>
            <a:r>
              <a:rPr lang="en" sz="1800" b="1">
                <a:solidFill>
                  <a:srgbClr val="353535"/>
                </a:solidFill>
                <a:latin typeface="Consolas"/>
                <a:ea typeface="Consolas"/>
                <a:cs typeface="Consolas"/>
                <a:sym typeface="Consolas"/>
              </a:rPr>
              <a:t>.git</a:t>
            </a:r>
            <a:r>
              <a:rPr lang="en" sz="1800">
                <a:solidFill>
                  <a:srgbClr val="353535"/>
                </a:solidFill>
                <a:latin typeface="Open Sans"/>
                <a:ea typeface="Open Sans"/>
                <a:cs typeface="Open Sans"/>
                <a:sym typeface="Open Sans"/>
              </a:rPr>
              <a:t>. You don't need to know a lot about this folder. Just keep in mind that it connects your local project to the project on GitHub.  </a:t>
            </a:r>
            <a:endParaRPr sz="1800">
              <a:solidFill>
                <a:srgbClr val="353535"/>
              </a:solidFill>
              <a:latin typeface="Open Sans"/>
              <a:ea typeface="Open Sans"/>
              <a:cs typeface="Open Sans"/>
              <a:sym typeface="Open Sans"/>
            </a:endParaRPr>
          </a:p>
        </p:txBody>
      </p:sp>
      <p:pic>
        <p:nvPicPr>
          <p:cNvPr id="858" name="Google Shape;858;p101"/>
          <p:cNvPicPr preferRelativeResize="0"/>
          <p:nvPr/>
        </p:nvPicPr>
        <p:blipFill>
          <a:blip r:embed="rId3">
            <a:alphaModFix/>
          </a:blip>
          <a:stretch>
            <a:fillRect/>
          </a:stretch>
        </p:blipFill>
        <p:spPr>
          <a:xfrm>
            <a:off x="152400" y="4048533"/>
            <a:ext cx="8839203" cy="1328377"/>
          </a:xfrm>
          <a:prstGeom prst="rect">
            <a:avLst/>
          </a:prstGeom>
          <a:noFill/>
          <a:ln w="19050" cap="flat" cmpd="sng">
            <a:solidFill>
              <a:schemeClr val="dk2"/>
            </a:solidFill>
            <a:prstDash val="solid"/>
            <a:round/>
            <a:headEnd type="none" w="sm" len="sm"/>
            <a:tailEnd type="none" w="sm" len="sm"/>
          </a:ln>
        </p:spPr>
      </p:pic>
      <p:sp>
        <p:nvSpPr>
          <p:cNvPr id="859" name="Google Shape;859;p101"/>
          <p:cNvSpPr/>
          <p:nvPr/>
        </p:nvSpPr>
        <p:spPr>
          <a:xfrm>
            <a:off x="3616025" y="4676100"/>
            <a:ext cx="759300" cy="421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02"/>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sp>
        <p:nvSpPr>
          <p:cNvPr id="865" name="Google Shape;865;p102"/>
          <p:cNvSpPr txBox="1"/>
          <p:nvPr/>
        </p:nvSpPr>
        <p:spPr>
          <a:xfrm>
            <a:off x="161550" y="2941003"/>
            <a:ext cx="8820900" cy="159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endParaRPr sz="1800">
              <a:solidFill>
                <a:srgbClr val="353535"/>
              </a:solidFill>
              <a:latin typeface="Open Sans"/>
              <a:ea typeface="Open Sans"/>
              <a:cs typeface="Open Sans"/>
              <a:sym typeface="Open Sans"/>
            </a:endParaRPr>
          </a:p>
        </p:txBody>
      </p:sp>
      <p:pic>
        <p:nvPicPr>
          <p:cNvPr id="866" name="Google Shape;866;p102"/>
          <p:cNvPicPr preferRelativeResize="0"/>
          <p:nvPr/>
        </p:nvPicPr>
        <p:blipFill>
          <a:blip r:embed="rId3">
            <a:alphaModFix/>
          </a:blip>
          <a:stretch>
            <a:fillRect/>
          </a:stretch>
        </p:blipFill>
        <p:spPr>
          <a:xfrm>
            <a:off x="152400" y="3606278"/>
            <a:ext cx="8839202" cy="1776875"/>
          </a:xfrm>
          <a:prstGeom prst="rect">
            <a:avLst/>
          </a:prstGeom>
          <a:noFill/>
          <a:ln w="19050" cap="flat" cmpd="sng">
            <a:solidFill>
              <a:schemeClr val="dk2"/>
            </a:solidFill>
            <a:prstDash val="solid"/>
            <a:round/>
            <a:headEnd type="none" w="sm" len="sm"/>
            <a:tailEnd type="none" w="sm" len="sm"/>
          </a:ln>
        </p:spPr>
      </p:pic>
      <p:sp>
        <p:nvSpPr>
          <p:cNvPr id="867" name="Google Shape;867;p102"/>
          <p:cNvSpPr txBox="1"/>
          <p:nvPr/>
        </p:nvSpPr>
        <p:spPr>
          <a:xfrm>
            <a:off x="196050" y="1908665"/>
            <a:ext cx="8751900" cy="12252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Change directory into the repo you cloned by typing the command below.</a:t>
            </a:r>
            <a:endParaRPr sz="1800">
              <a:solidFill>
                <a:srgbClr val="353535"/>
              </a:solidFill>
              <a:latin typeface="Open Sans"/>
              <a:ea typeface="Open Sans"/>
              <a:cs typeface="Open Sans"/>
              <a:sym typeface="Open Sans"/>
            </a:endParaRPr>
          </a:p>
          <a:p>
            <a:pPr marL="457200" lvl="0" indent="0" algn="l" rtl="0">
              <a:lnSpc>
                <a:spcPct val="150000"/>
              </a:lnSpc>
              <a:spcBef>
                <a:spcPts val="1000"/>
              </a:spcBef>
              <a:spcAft>
                <a:spcPts val="1000"/>
              </a:spcAft>
              <a:buNone/>
            </a:pPr>
            <a:r>
              <a:rPr lang="en" sz="1800" b="1">
                <a:solidFill>
                  <a:srgbClr val="353535"/>
                </a:solidFill>
                <a:latin typeface="Open Sans"/>
                <a:ea typeface="Open Sans"/>
                <a:cs typeface="Open Sans"/>
                <a:sym typeface="Open Sans"/>
              </a:rPr>
              <a:t>Note: </a:t>
            </a:r>
            <a:r>
              <a:rPr lang="en" sz="1800">
                <a:solidFill>
                  <a:srgbClr val="353535"/>
                </a:solidFill>
                <a:latin typeface="Open Sans"/>
                <a:ea typeface="Open Sans"/>
                <a:cs typeface="Open Sans"/>
                <a:sym typeface="Open Sans"/>
              </a:rPr>
              <a:t>If you did not name your repo hello-world, you should substitute hello-world with the name of your repo. </a:t>
            </a:r>
            <a:endParaRPr sz="1800">
              <a:solidFill>
                <a:srgbClr val="353535"/>
              </a:solidFill>
              <a:latin typeface="Open Sans"/>
              <a:ea typeface="Open Sans"/>
              <a:cs typeface="Open Sans"/>
              <a:sym typeface="Open Sans"/>
            </a:endParaRPr>
          </a:p>
        </p:txBody>
      </p:sp>
      <p:sp>
        <p:nvSpPr>
          <p:cNvPr id="868" name="Google Shape;868;p102"/>
          <p:cNvSpPr/>
          <p:nvPr/>
        </p:nvSpPr>
        <p:spPr>
          <a:xfrm>
            <a:off x="3652175" y="3970075"/>
            <a:ext cx="4411200" cy="458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03"/>
          <p:cNvSpPr txBox="1"/>
          <p:nvPr/>
        </p:nvSpPr>
        <p:spPr>
          <a:xfrm>
            <a:off x="196050" y="1984878"/>
            <a:ext cx="8751900" cy="16161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We're going to make some changes. You never want to commit directly to master, so let's checkout a new branch. You did this in the browser before. Use the command below to create a new branch. </a:t>
            </a:r>
            <a:endParaRPr sz="1800">
              <a:solidFill>
                <a:srgbClr val="353535"/>
              </a:solidFill>
              <a:latin typeface="Open Sans"/>
              <a:ea typeface="Open Sans"/>
              <a:cs typeface="Open Sans"/>
              <a:sym typeface="Open Sans"/>
            </a:endParaRPr>
          </a:p>
        </p:txBody>
      </p:sp>
      <p:sp>
        <p:nvSpPr>
          <p:cNvPr id="874" name="Google Shape;874;p103"/>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875" name="Google Shape;875;p103"/>
          <p:cNvPicPr preferRelativeResize="0"/>
          <p:nvPr/>
        </p:nvPicPr>
        <p:blipFill>
          <a:blip r:embed="rId3">
            <a:alphaModFix/>
          </a:blip>
          <a:stretch>
            <a:fillRect/>
          </a:stretch>
        </p:blipFill>
        <p:spPr>
          <a:xfrm>
            <a:off x="152400" y="3753378"/>
            <a:ext cx="8839201" cy="1730093"/>
          </a:xfrm>
          <a:prstGeom prst="rect">
            <a:avLst/>
          </a:prstGeom>
          <a:noFill/>
          <a:ln w="19050" cap="flat" cmpd="sng">
            <a:solidFill>
              <a:schemeClr val="dk2"/>
            </a:solidFill>
            <a:prstDash val="solid"/>
            <a:round/>
            <a:headEnd type="none" w="sm" len="sm"/>
            <a:tailEnd type="none" w="sm" len="sm"/>
          </a:ln>
        </p:spPr>
      </p:pic>
      <p:sp>
        <p:nvSpPr>
          <p:cNvPr id="876" name="Google Shape;876;p103"/>
          <p:cNvSpPr/>
          <p:nvPr/>
        </p:nvSpPr>
        <p:spPr>
          <a:xfrm>
            <a:off x="2603600" y="3988250"/>
            <a:ext cx="5990100" cy="421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04"/>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sp>
        <p:nvSpPr>
          <p:cNvPr id="882" name="Google Shape;882;p104"/>
          <p:cNvSpPr txBox="1"/>
          <p:nvPr/>
        </p:nvSpPr>
        <p:spPr>
          <a:xfrm>
            <a:off x="196050" y="1984878"/>
            <a:ext cx="8751900" cy="1608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3"/>
            </a:pPr>
            <a:r>
              <a:rPr lang="en" sz="1800">
                <a:solidFill>
                  <a:srgbClr val="353535"/>
                </a:solidFill>
                <a:latin typeface="Open Sans"/>
                <a:ea typeface="Open Sans"/>
                <a:cs typeface="Open Sans"/>
                <a:sym typeface="Open Sans"/>
              </a:rPr>
              <a:t>Open your project folder in the code editor of your choice. For example, if you have Atom installed, you can use the command below to open the project in Atom. </a:t>
            </a:r>
            <a:endParaRPr sz="1800">
              <a:solidFill>
                <a:srgbClr val="353535"/>
              </a:solidFill>
              <a:latin typeface="Open Sans"/>
              <a:ea typeface="Open Sans"/>
              <a:cs typeface="Open Sans"/>
              <a:sym typeface="Open Sans"/>
            </a:endParaRPr>
          </a:p>
        </p:txBody>
      </p:sp>
      <p:pic>
        <p:nvPicPr>
          <p:cNvPr id="883" name="Google Shape;883;p104"/>
          <p:cNvPicPr preferRelativeResize="0"/>
          <p:nvPr/>
        </p:nvPicPr>
        <p:blipFill rotWithShape="1">
          <a:blip r:embed="rId3">
            <a:alphaModFix/>
          </a:blip>
          <a:srcRect t="3809"/>
          <a:stretch/>
        </p:blipFill>
        <p:spPr>
          <a:xfrm>
            <a:off x="1558675" y="3619375"/>
            <a:ext cx="6026626" cy="17925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05"/>
          <p:cNvSpPr txBox="1"/>
          <p:nvPr/>
        </p:nvSpPr>
        <p:spPr>
          <a:xfrm>
            <a:off x="985800" y="1883163"/>
            <a:ext cx="7172400" cy="510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Make any changes you want to your README and save them. </a:t>
            </a:r>
            <a:endParaRPr sz="1800">
              <a:solidFill>
                <a:srgbClr val="353535"/>
              </a:solidFill>
              <a:latin typeface="Open Sans"/>
              <a:ea typeface="Open Sans"/>
              <a:cs typeface="Open Sans"/>
              <a:sym typeface="Open Sans"/>
            </a:endParaRPr>
          </a:p>
        </p:txBody>
      </p:sp>
      <p:sp>
        <p:nvSpPr>
          <p:cNvPr id="889" name="Google Shape;889;p105"/>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890" name="Google Shape;890;p105"/>
          <p:cNvPicPr preferRelativeResize="0"/>
          <p:nvPr/>
        </p:nvPicPr>
        <p:blipFill>
          <a:blip r:embed="rId3">
            <a:alphaModFix/>
          </a:blip>
          <a:stretch>
            <a:fillRect/>
          </a:stretch>
        </p:blipFill>
        <p:spPr>
          <a:xfrm>
            <a:off x="152400" y="2797877"/>
            <a:ext cx="8839200" cy="287499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06"/>
          <p:cNvSpPr txBox="1"/>
          <p:nvPr/>
        </p:nvSpPr>
        <p:spPr>
          <a:xfrm>
            <a:off x="196050" y="1603874"/>
            <a:ext cx="8751900" cy="7245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Return to your command line. Type the first command below.  You should see output like this. </a:t>
            </a:r>
            <a:endParaRPr sz="1800">
              <a:solidFill>
                <a:srgbClr val="353535"/>
              </a:solidFill>
              <a:latin typeface="Open Sans"/>
              <a:ea typeface="Open Sans"/>
              <a:cs typeface="Open Sans"/>
              <a:sym typeface="Open Sans"/>
            </a:endParaRPr>
          </a:p>
        </p:txBody>
      </p:sp>
      <p:sp>
        <p:nvSpPr>
          <p:cNvPr id="896" name="Google Shape;896;p106"/>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grpSp>
        <p:nvGrpSpPr>
          <p:cNvPr id="897" name="Google Shape;897;p106"/>
          <p:cNvGrpSpPr/>
          <p:nvPr/>
        </p:nvGrpSpPr>
        <p:grpSpPr>
          <a:xfrm>
            <a:off x="161550" y="2752075"/>
            <a:ext cx="8820900" cy="2070376"/>
            <a:chOff x="170700" y="3378800"/>
            <a:chExt cx="8820900" cy="2070376"/>
          </a:xfrm>
        </p:grpSpPr>
        <p:pic>
          <p:nvPicPr>
            <p:cNvPr id="898" name="Google Shape;898;p106"/>
            <p:cNvPicPr preferRelativeResize="0"/>
            <p:nvPr/>
          </p:nvPicPr>
          <p:blipFill rotWithShape="1">
            <a:blip r:embed="rId3">
              <a:alphaModFix/>
            </a:blip>
            <a:srcRect l="209" b="16618"/>
            <a:stretch/>
          </p:blipFill>
          <p:spPr>
            <a:xfrm>
              <a:off x="170700" y="3378800"/>
              <a:ext cx="8820900" cy="2070376"/>
            </a:xfrm>
            <a:prstGeom prst="rect">
              <a:avLst/>
            </a:prstGeom>
            <a:noFill/>
            <a:ln w="19050" cap="flat" cmpd="sng">
              <a:solidFill>
                <a:schemeClr val="dk2"/>
              </a:solidFill>
              <a:prstDash val="solid"/>
              <a:round/>
              <a:headEnd type="none" w="sm" len="sm"/>
              <a:tailEnd type="none" w="sm" len="sm"/>
            </a:ln>
          </p:spPr>
        </p:pic>
        <p:sp>
          <p:nvSpPr>
            <p:cNvPr id="899" name="Google Shape;899;p106"/>
            <p:cNvSpPr/>
            <p:nvPr/>
          </p:nvSpPr>
          <p:spPr>
            <a:xfrm>
              <a:off x="1586250" y="3382825"/>
              <a:ext cx="1262100" cy="279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 name="Google Shape;900;p106"/>
          <p:cNvSpPr txBox="1"/>
          <p:nvPr/>
        </p:nvSpPr>
        <p:spPr>
          <a:xfrm>
            <a:off x="161550" y="5169951"/>
            <a:ext cx="8820900" cy="122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000"/>
              </a:spcAft>
              <a:buNone/>
            </a:pPr>
            <a:r>
              <a:rPr lang="en" sz="1800">
                <a:solidFill>
                  <a:srgbClr val="353535"/>
                </a:solidFill>
                <a:latin typeface="Open Sans"/>
                <a:ea typeface="Open Sans"/>
                <a:cs typeface="Open Sans"/>
                <a:sym typeface="Open Sans"/>
              </a:rPr>
              <a:t>The output tells us that we have modified the README.md file. At the bottom, it tells us that we have not added any changes to commit. Let's do that now! </a:t>
            </a:r>
            <a:endParaRPr sz="1800">
              <a:solidFill>
                <a:srgbClr val="353535"/>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4"/>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4"/>
          <p:cNvSpPr txBox="1"/>
          <p:nvPr/>
        </p:nvSpPr>
        <p:spPr>
          <a:xfrm>
            <a:off x="817350" y="2587800"/>
            <a:ext cx="7509300" cy="16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Now that you understand how it works, let's get started! </a:t>
            </a:r>
            <a:endParaRPr sz="2800" b="1">
              <a:solidFill>
                <a:schemeClr val="lt1"/>
              </a:solidFill>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07"/>
          <p:cNvSpPr txBox="1"/>
          <p:nvPr/>
        </p:nvSpPr>
        <p:spPr>
          <a:xfrm>
            <a:off x="196050" y="1984874"/>
            <a:ext cx="8751900" cy="7245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6"/>
            </a:pPr>
            <a:r>
              <a:rPr lang="en" sz="1800">
                <a:solidFill>
                  <a:srgbClr val="353535"/>
                </a:solidFill>
                <a:latin typeface="Open Sans"/>
                <a:ea typeface="Open Sans"/>
                <a:cs typeface="Open Sans"/>
                <a:sym typeface="Open Sans"/>
              </a:rPr>
              <a:t>Type the command below. This command gets your changes ready to be committed. </a:t>
            </a:r>
            <a:endParaRPr sz="1800">
              <a:solidFill>
                <a:srgbClr val="353535"/>
              </a:solidFill>
              <a:latin typeface="Open Sans"/>
              <a:ea typeface="Open Sans"/>
              <a:cs typeface="Open Sans"/>
              <a:sym typeface="Open Sans"/>
            </a:endParaRPr>
          </a:p>
        </p:txBody>
      </p:sp>
      <p:sp>
        <p:nvSpPr>
          <p:cNvPr id="906" name="Google Shape;906;p107"/>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07" name="Google Shape;907;p107"/>
          <p:cNvPicPr preferRelativeResize="0"/>
          <p:nvPr/>
        </p:nvPicPr>
        <p:blipFill rotWithShape="1">
          <a:blip r:embed="rId3">
            <a:alphaModFix/>
          </a:blip>
          <a:srcRect l="990" t="6261"/>
          <a:stretch/>
        </p:blipFill>
        <p:spPr>
          <a:xfrm>
            <a:off x="196050" y="3213888"/>
            <a:ext cx="8751900" cy="1033950"/>
          </a:xfrm>
          <a:prstGeom prst="rect">
            <a:avLst/>
          </a:prstGeom>
          <a:noFill/>
          <a:ln w="19050" cap="flat" cmpd="sng">
            <a:solidFill>
              <a:schemeClr val="dk2"/>
            </a:solidFill>
            <a:prstDash val="solid"/>
            <a:round/>
            <a:headEnd type="none" w="sm" len="sm"/>
            <a:tailEnd type="none" w="sm" len="sm"/>
          </a:ln>
        </p:spPr>
      </p:pic>
      <p:sp>
        <p:nvSpPr>
          <p:cNvPr id="908" name="Google Shape;908;p107"/>
          <p:cNvSpPr/>
          <p:nvPr/>
        </p:nvSpPr>
        <p:spPr>
          <a:xfrm>
            <a:off x="3640125" y="3493675"/>
            <a:ext cx="5074200" cy="590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08"/>
          <p:cNvSpPr txBox="1"/>
          <p:nvPr/>
        </p:nvSpPr>
        <p:spPr>
          <a:xfrm>
            <a:off x="196050" y="1984874"/>
            <a:ext cx="8751900" cy="7245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7"/>
            </a:pPr>
            <a:r>
              <a:rPr lang="en" sz="1800">
                <a:solidFill>
                  <a:srgbClr val="353535"/>
                </a:solidFill>
                <a:latin typeface="Open Sans"/>
                <a:ea typeface="Open Sans"/>
                <a:cs typeface="Open Sans"/>
                <a:sym typeface="Open Sans"/>
              </a:rPr>
              <a:t>If you enter </a:t>
            </a:r>
            <a:r>
              <a:rPr lang="en" sz="1800">
                <a:solidFill>
                  <a:srgbClr val="353535"/>
                </a:solidFill>
                <a:latin typeface="Courier New"/>
                <a:ea typeface="Courier New"/>
                <a:cs typeface="Courier New"/>
                <a:sym typeface="Courier New"/>
              </a:rPr>
              <a:t>git status</a:t>
            </a:r>
            <a:r>
              <a:rPr lang="en" sz="1800">
                <a:solidFill>
                  <a:srgbClr val="353535"/>
                </a:solidFill>
                <a:latin typeface="Open Sans"/>
                <a:ea typeface="Open Sans"/>
                <a:cs typeface="Open Sans"/>
                <a:sym typeface="Open Sans"/>
              </a:rPr>
              <a:t> again, you will see that now the changes you made to </a:t>
            </a:r>
            <a:r>
              <a:rPr lang="en" sz="1800">
                <a:solidFill>
                  <a:srgbClr val="353535"/>
                </a:solidFill>
                <a:latin typeface="Consolas"/>
                <a:ea typeface="Consolas"/>
                <a:cs typeface="Consolas"/>
                <a:sym typeface="Consolas"/>
              </a:rPr>
              <a:t>README.md </a:t>
            </a:r>
            <a:r>
              <a:rPr lang="en" sz="1800">
                <a:solidFill>
                  <a:srgbClr val="353535"/>
                </a:solidFill>
                <a:latin typeface="Open Sans"/>
                <a:ea typeface="Open Sans"/>
                <a:cs typeface="Open Sans"/>
                <a:sym typeface="Open Sans"/>
              </a:rPr>
              <a:t>are ready to be committed! </a:t>
            </a:r>
            <a:endParaRPr sz="1800">
              <a:solidFill>
                <a:srgbClr val="353535"/>
              </a:solidFill>
              <a:latin typeface="Open Sans"/>
              <a:ea typeface="Open Sans"/>
              <a:cs typeface="Open Sans"/>
              <a:sym typeface="Open Sans"/>
            </a:endParaRPr>
          </a:p>
        </p:txBody>
      </p:sp>
      <p:sp>
        <p:nvSpPr>
          <p:cNvPr id="914" name="Google Shape;914;p108"/>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15" name="Google Shape;915;p108"/>
          <p:cNvPicPr preferRelativeResize="0"/>
          <p:nvPr/>
        </p:nvPicPr>
        <p:blipFill>
          <a:blip r:embed="rId3">
            <a:alphaModFix/>
          </a:blip>
          <a:stretch>
            <a:fillRect/>
          </a:stretch>
        </p:blipFill>
        <p:spPr>
          <a:xfrm>
            <a:off x="152400" y="3185674"/>
            <a:ext cx="8839201" cy="2847128"/>
          </a:xfrm>
          <a:prstGeom prst="rect">
            <a:avLst/>
          </a:prstGeom>
          <a:noFill/>
          <a:ln w="19050" cap="flat" cmpd="sng">
            <a:solidFill>
              <a:schemeClr val="dk2"/>
            </a:solidFill>
            <a:prstDash val="solid"/>
            <a:round/>
            <a:headEnd type="none" w="sm" len="sm"/>
            <a:tailEnd type="none" w="sm" len="sm"/>
          </a:ln>
        </p:spPr>
      </p:pic>
      <p:sp>
        <p:nvSpPr>
          <p:cNvPr id="916" name="Google Shape;916;p108"/>
          <p:cNvSpPr/>
          <p:nvPr/>
        </p:nvSpPr>
        <p:spPr>
          <a:xfrm>
            <a:off x="2326375" y="3204825"/>
            <a:ext cx="1940400" cy="325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09"/>
          <p:cNvSpPr txBox="1"/>
          <p:nvPr/>
        </p:nvSpPr>
        <p:spPr>
          <a:xfrm>
            <a:off x="196050" y="1984876"/>
            <a:ext cx="8751900" cy="1446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When you commit changes, you will include a commit message. This message should be descriptive of your changes. It's also a standard practice for your first commit to be "first commit." </a:t>
            </a:r>
            <a:endParaRPr sz="1800">
              <a:solidFill>
                <a:srgbClr val="353535"/>
              </a:solidFill>
              <a:latin typeface="Open Sans"/>
              <a:ea typeface="Open Sans"/>
              <a:cs typeface="Open Sans"/>
              <a:sym typeface="Open Sans"/>
            </a:endParaRPr>
          </a:p>
        </p:txBody>
      </p:sp>
      <p:sp>
        <p:nvSpPr>
          <p:cNvPr id="922" name="Google Shape;922;p109"/>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grpSp>
        <p:nvGrpSpPr>
          <p:cNvPr id="923" name="Google Shape;923;p109"/>
          <p:cNvGrpSpPr/>
          <p:nvPr/>
        </p:nvGrpSpPr>
        <p:grpSpPr>
          <a:xfrm>
            <a:off x="152400" y="3772546"/>
            <a:ext cx="8839200" cy="1549776"/>
            <a:chOff x="152400" y="3360496"/>
            <a:chExt cx="8839200" cy="1549776"/>
          </a:xfrm>
        </p:grpSpPr>
        <p:pic>
          <p:nvPicPr>
            <p:cNvPr id="924" name="Google Shape;924;p109"/>
            <p:cNvPicPr preferRelativeResize="0"/>
            <p:nvPr/>
          </p:nvPicPr>
          <p:blipFill rotWithShape="1">
            <a:blip r:embed="rId3">
              <a:alphaModFix/>
            </a:blip>
            <a:srcRect t="56220"/>
            <a:stretch/>
          </p:blipFill>
          <p:spPr>
            <a:xfrm>
              <a:off x="152400" y="3360496"/>
              <a:ext cx="8839200" cy="1549776"/>
            </a:xfrm>
            <a:prstGeom prst="rect">
              <a:avLst/>
            </a:prstGeom>
            <a:noFill/>
            <a:ln w="19050" cap="flat" cmpd="sng">
              <a:solidFill>
                <a:schemeClr val="dk2"/>
              </a:solidFill>
              <a:prstDash val="solid"/>
              <a:round/>
              <a:headEnd type="none" w="sm" len="sm"/>
              <a:tailEnd type="none" w="sm" len="sm"/>
            </a:ln>
          </p:spPr>
        </p:pic>
        <p:sp>
          <p:nvSpPr>
            <p:cNvPr id="925" name="Google Shape;925;p109"/>
            <p:cNvSpPr/>
            <p:nvPr/>
          </p:nvSpPr>
          <p:spPr>
            <a:xfrm>
              <a:off x="2066525" y="3472175"/>
              <a:ext cx="4356000" cy="324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10"/>
          <p:cNvSpPr txBox="1"/>
          <p:nvPr/>
        </p:nvSpPr>
        <p:spPr>
          <a:xfrm>
            <a:off x="196050" y="1756275"/>
            <a:ext cx="8751900" cy="1785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9"/>
            </a:pPr>
            <a:r>
              <a:rPr lang="en" sz="1800">
                <a:solidFill>
                  <a:srgbClr val="353535"/>
                </a:solidFill>
                <a:latin typeface="Open Sans"/>
                <a:ea typeface="Open Sans"/>
                <a:cs typeface="Open Sans"/>
                <a:sym typeface="Open Sans"/>
              </a:rPr>
              <a:t>Now for a cool GitHub trick. We want to push the changes that we have committed up to GitHub. Type </a:t>
            </a:r>
            <a:r>
              <a:rPr lang="en" sz="1800">
                <a:solidFill>
                  <a:srgbClr val="353535"/>
                </a:solidFill>
                <a:latin typeface="Consolas"/>
                <a:ea typeface="Consolas"/>
                <a:cs typeface="Consolas"/>
                <a:sym typeface="Consolas"/>
              </a:rPr>
              <a:t>git push</a:t>
            </a:r>
            <a:r>
              <a:rPr lang="en" sz="1800">
                <a:solidFill>
                  <a:srgbClr val="353535"/>
                </a:solidFill>
                <a:latin typeface="Open Sans"/>
                <a:ea typeface="Open Sans"/>
                <a:cs typeface="Open Sans"/>
                <a:sym typeface="Open Sans"/>
              </a:rPr>
              <a:t>. </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Git will tell you the correct command! Copy and paste the command to add your local branch to GitHub and commit your changes. </a:t>
            </a:r>
            <a:endParaRPr sz="1800">
              <a:solidFill>
                <a:srgbClr val="353535"/>
              </a:solidFill>
              <a:latin typeface="Open Sans"/>
              <a:ea typeface="Open Sans"/>
              <a:cs typeface="Open Sans"/>
              <a:sym typeface="Open Sans"/>
            </a:endParaRPr>
          </a:p>
        </p:txBody>
      </p:sp>
      <p:sp>
        <p:nvSpPr>
          <p:cNvPr id="931" name="Google Shape;931;p110"/>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32" name="Google Shape;932;p110"/>
          <p:cNvPicPr preferRelativeResize="0"/>
          <p:nvPr/>
        </p:nvPicPr>
        <p:blipFill>
          <a:blip r:embed="rId3">
            <a:alphaModFix/>
          </a:blip>
          <a:stretch>
            <a:fillRect/>
          </a:stretch>
        </p:blipFill>
        <p:spPr>
          <a:xfrm>
            <a:off x="152400" y="4139776"/>
            <a:ext cx="8839200" cy="2062480"/>
          </a:xfrm>
          <a:prstGeom prst="rect">
            <a:avLst/>
          </a:prstGeom>
          <a:noFill/>
          <a:ln w="19050" cap="flat" cmpd="sng">
            <a:solidFill>
              <a:schemeClr val="dk2"/>
            </a:solidFill>
            <a:prstDash val="solid"/>
            <a:round/>
            <a:headEnd type="none" w="sm" len="sm"/>
            <a:tailEnd type="none" w="sm" len="sm"/>
          </a:ln>
        </p:spPr>
      </p:pic>
      <p:sp>
        <p:nvSpPr>
          <p:cNvPr id="933" name="Google Shape;933;p110"/>
          <p:cNvSpPr/>
          <p:nvPr/>
        </p:nvSpPr>
        <p:spPr>
          <a:xfrm>
            <a:off x="1820800" y="4153525"/>
            <a:ext cx="1239900" cy="256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10"/>
          <p:cNvSpPr/>
          <p:nvPr/>
        </p:nvSpPr>
        <p:spPr>
          <a:xfrm>
            <a:off x="614500" y="5158775"/>
            <a:ext cx="5964600" cy="368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11"/>
          <p:cNvSpPr txBox="1"/>
          <p:nvPr/>
        </p:nvSpPr>
        <p:spPr>
          <a:xfrm>
            <a:off x="1035450" y="1908675"/>
            <a:ext cx="7073100" cy="1484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10"/>
            </a:pPr>
            <a:r>
              <a:rPr lang="en" sz="1800">
                <a:solidFill>
                  <a:srgbClr val="353535"/>
                </a:solidFill>
                <a:latin typeface="Open Sans"/>
                <a:ea typeface="Open Sans"/>
                <a:cs typeface="Open Sans"/>
                <a:sym typeface="Open Sans"/>
              </a:rPr>
              <a:t>You'll need to enter your GitHub username and password. </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
            </a:r>
            <a:br>
              <a:rPr lang="en" sz="1800">
                <a:solidFill>
                  <a:srgbClr val="353535"/>
                </a:solidFill>
                <a:latin typeface="Open Sans"/>
                <a:ea typeface="Open Sans"/>
                <a:cs typeface="Open Sans"/>
                <a:sym typeface="Open Sans"/>
              </a:rPr>
            </a:br>
            <a:r>
              <a:rPr lang="en" sz="1800" b="1" u="sng">
                <a:solidFill>
                  <a:srgbClr val="353535"/>
                </a:solidFill>
                <a:latin typeface="Open Sans"/>
                <a:ea typeface="Open Sans"/>
                <a:cs typeface="Open Sans"/>
                <a:sym typeface="Open Sans"/>
              </a:rPr>
              <a:t>Note:</a:t>
            </a:r>
            <a:r>
              <a:rPr lang="en" sz="1800">
                <a:solidFill>
                  <a:srgbClr val="353535"/>
                </a:solidFill>
                <a:latin typeface="Open Sans"/>
                <a:ea typeface="Open Sans"/>
                <a:cs typeface="Open Sans"/>
                <a:sym typeface="Open Sans"/>
              </a:rPr>
              <a:t> When typing your password, you won't see anything. </a:t>
            </a:r>
            <a:endParaRPr sz="1800">
              <a:solidFill>
                <a:srgbClr val="353535"/>
              </a:solidFill>
              <a:latin typeface="Open Sans"/>
              <a:ea typeface="Open Sans"/>
              <a:cs typeface="Open Sans"/>
              <a:sym typeface="Open Sans"/>
            </a:endParaRPr>
          </a:p>
        </p:txBody>
      </p:sp>
      <p:sp>
        <p:nvSpPr>
          <p:cNvPr id="940" name="Google Shape;940;p111"/>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41" name="Google Shape;941;p111"/>
          <p:cNvPicPr preferRelativeResize="0"/>
          <p:nvPr/>
        </p:nvPicPr>
        <p:blipFill>
          <a:blip r:embed="rId3">
            <a:alphaModFix/>
          </a:blip>
          <a:stretch>
            <a:fillRect/>
          </a:stretch>
        </p:blipFill>
        <p:spPr>
          <a:xfrm>
            <a:off x="196050" y="3640575"/>
            <a:ext cx="8751898" cy="1324458"/>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12"/>
          <p:cNvSpPr txBox="1"/>
          <p:nvPr/>
        </p:nvSpPr>
        <p:spPr>
          <a:xfrm>
            <a:off x="196050" y="1908675"/>
            <a:ext cx="8751900" cy="14841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11"/>
            </a:pPr>
            <a:r>
              <a:rPr lang="en" sz="1800">
                <a:solidFill>
                  <a:srgbClr val="353535"/>
                </a:solidFill>
                <a:latin typeface="Open Sans"/>
                <a:ea typeface="Open Sans"/>
                <a:cs typeface="Open Sans"/>
                <a:sym typeface="Open Sans"/>
              </a:rPr>
              <a:t>You will see this output. Now you can create a pull request in the browser like you did before by going to the URL provided. </a:t>
            </a:r>
            <a:endParaRPr sz="1800">
              <a:solidFill>
                <a:srgbClr val="353535"/>
              </a:solidFill>
              <a:latin typeface="Open Sans"/>
              <a:ea typeface="Open Sans"/>
              <a:cs typeface="Open Sans"/>
              <a:sym typeface="Open Sans"/>
            </a:endParaRPr>
          </a:p>
        </p:txBody>
      </p:sp>
      <p:sp>
        <p:nvSpPr>
          <p:cNvPr id="947" name="Google Shape;947;p112"/>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48" name="Google Shape;948;p112"/>
          <p:cNvPicPr preferRelativeResize="0"/>
          <p:nvPr/>
        </p:nvPicPr>
        <p:blipFill>
          <a:blip r:embed="rId3">
            <a:alphaModFix/>
          </a:blip>
          <a:stretch>
            <a:fillRect/>
          </a:stretch>
        </p:blipFill>
        <p:spPr>
          <a:xfrm>
            <a:off x="152400" y="3240375"/>
            <a:ext cx="8839200" cy="2407893"/>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13"/>
          <p:cNvSpPr txBox="1"/>
          <p:nvPr/>
        </p:nvSpPr>
        <p:spPr>
          <a:xfrm>
            <a:off x="2498850" y="1993825"/>
            <a:ext cx="4146300" cy="824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12"/>
            </a:pPr>
            <a:r>
              <a:rPr lang="en" sz="1800">
                <a:solidFill>
                  <a:srgbClr val="353535"/>
                </a:solidFill>
                <a:latin typeface="Open Sans"/>
                <a:ea typeface="Open Sans"/>
                <a:cs typeface="Open Sans"/>
                <a:sym typeface="Open Sans"/>
              </a:rPr>
              <a:t>Select </a:t>
            </a:r>
            <a:r>
              <a:rPr lang="en" sz="1800" b="1">
                <a:solidFill>
                  <a:srgbClr val="5EA5E5"/>
                </a:solidFill>
                <a:latin typeface="Open Sans"/>
                <a:ea typeface="Open Sans"/>
                <a:cs typeface="Open Sans"/>
                <a:sym typeface="Open Sans"/>
              </a:rPr>
              <a:t>Compare &amp; pull request</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sp>
        <p:nvSpPr>
          <p:cNvPr id="954" name="Google Shape;954;p113"/>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55" name="Google Shape;955;p113"/>
          <p:cNvPicPr preferRelativeResize="0"/>
          <p:nvPr/>
        </p:nvPicPr>
        <p:blipFill>
          <a:blip r:embed="rId3">
            <a:alphaModFix/>
          </a:blip>
          <a:stretch>
            <a:fillRect/>
          </a:stretch>
        </p:blipFill>
        <p:spPr>
          <a:xfrm>
            <a:off x="1288350" y="2932850"/>
            <a:ext cx="6567298" cy="28556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14"/>
          <p:cNvSpPr txBox="1"/>
          <p:nvPr/>
        </p:nvSpPr>
        <p:spPr>
          <a:xfrm>
            <a:off x="399300" y="1908675"/>
            <a:ext cx="8345400" cy="824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13"/>
            </a:pPr>
            <a:r>
              <a:rPr lang="en" sz="1800">
                <a:solidFill>
                  <a:srgbClr val="353535"/>
                </a:solidFill>
                <a:latin typeface="Open Sans"/>
                <a:ea typeface="Open Sans"/>
                <a:cs typeface="Open Sans"/>
                <a:sym typeface="Open Sans"/>
              </a:rPr>
              <a:t>Name your pull request appropriately, then select </a:t>
            </a:r>
            <a:r>
              <a:rPr lang="en" sz="1800" b="1">
                <a:solidFill>
                  <a:srgbClr val="5EA5E5"/>
                </a:solidFill>
                <a:latin typeface="Open Sans"/>
                <a:ea typeface="Open Sans"/>
                <a:cs typeface="Open Sans"/>
                <a:sym typeface="Open Sans"/>
              </a:rPr>
              <a:t>Create Pull Request</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sp>
        <p:nvSpPr>
          <p:cNvPr id="961" name="Google Shape;961;p114"/>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62" name="Google Shape;962;p114"/>
          <p:cNvPicPr preferRelativeResize="0"/>
          <p:nvPr/>
        </p:nvPicPr>
        <p:blipFill>
          <a:blip r:embed="rId3">
            <a:alphaModFix/>
          </a:blip>
          <a:stretch>
            <a:fillRect/>
          </a:stretch>
        </p:blipFill>
        <p:spPr>
          <a:xfrm>
            <a:off x="1670800" y="2715950"/>
            <a:ext cx="5802402" cy="3515324"/>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15"/>
          <p:cNvSpPr txBox="1"/>
          <p:nvPr/>
        </p:nvSpPr>
        <p:spPr>
          <a:xfrm>
            <a:off x="1123950" y="1806963"/>
            <a:ext cx="6896100" cy="8244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14"/>
            </a:pPr>
            <a:r>
              <a:rPr lang="en" sz="1800">
                <a:solidFill>
                  <a:srgbClr val="353535"/>
                </a:solidFill>
                <a:latin typeface="Open Sans"/>
                <a:ea typeface="Open Sans"/>
                <a:cs typeface="Open Sans"/>
                <a:sym typeface="Open Sans"/>
              </a:rPr>
              <a:t>Finally, because you own the repo, you'll be able to merge your own pull request. </a:t>
            </a:r>
            <a:endParaRPr sz="1800">
              <a:solidFill>
                <a:srgbClr val="353535"/>
              </a:solidFill>
              <a:latin typeface="Open Sans"/>
              <a:ea typeface="Open Sans"/>
              <a:cs typeface="Open Sans"/>
              <a:sym typeface="Open Sans"/>
            </a:endParaRPr>
          </a:p>
        </p:txBody>
      </p:sp>
      <p:sp>
        <p:nvSpPr>
          <p:cNvPr id="968" name="Google Shape;968;p115"/>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grpSp>
        <p:nvGrpSpPr>
          <p:cNvPr id="969" name="Google Shape;969;p115"/>
          <p:cNvGrpSpPr/>
          <p:nvPr/>
        </p:nvGrpSpPr>
        <p:grpSpPr>
          <a:xfrm>
            <a:off x="1886963" y="2883375"/>
            <a:ext cx="5370069" cy="3515326"/>
            <a:chOff x="1886963" y="3188175"/>
            <a:chExt cx="5370069" cy="3515326"/>
          </a:xfrm>
        </p:grpSpPr>
        <p:pic>
          <p:nvPicPr>
            <p:cNvPr id="970" name="Google Shape;970;p115"/>
            <p:cNvPicPr preferRelativeResize="0"/>
            <p:nvPr/>
          </p:nvPicPr>
          <p:blipFill>
            <a:blip r:embed="rId3">
              <a:alphaModFix/>
            </a:blip>
            <a:stretch>
              <a:fillRect/>
            </a:stretch>
          </p:blipFill>
          <p:spPr>
            <a:xfrm>
              <a:off x="1886963" y="3188175"/>
              <a:ext cx="5370069" cy="3515326"/>
            </a:xfrm>
            <a:prstGeom prst="rect">
              <a:avLst/>
            </a:prstGeom>
            <a:noFill/>
            <a:ln w="19050" cap="flat" cmpd="sng">
              <a:solidFill>
                <a:schemeClr val="dk2"/>
              </a:solidFill>
              <a:prstDash val="solid"/>
              <a:round/>
              <a:headEnd type="none" w="sm" len="sm"/>
              <a:tailEnd type="none" w="sm" len="sm"/>
            </a:ln>
          </p:spPr>
        </p:pic>
        <p:sp>
          <p:nvSpPr>
            <p:cNvPr id="971" name="Google Shape;971;p115"/>
            <p:cNvSpPr/>
            <p:nvPr/>
          </p:nvSpPr>
          <p:spPr>
            <a:xfrm>
              <a:off x="2368100" y="6331550"/>
              <a:ext cx="994200" cy="279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16"/>
          <p:cNvSpPr txBox="1"/>
          <p:nvPr/>
        </p:nvSpPr>
        <p:spPr>
          <a:xfrm>
            <a:off x="777150" y="1837925"/>
            <a:ext cx="7589700" cy="8244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15"/>
            </a:pPr>
            <a:r>
              <a:rPr lang="en" sz="1800">
                <a:solidFill>
                  <a:srgbClr val="353535"/>
                </a:solidFill>
                <a:latin typeface="Open Sans"/>
                <a:ea typeface="Open Sans"/>
                <a:cs typeface="Open Sans"/>
                <a:sym typeface="Open Sans"/>
              </a:rPr>
              <a:t>Now you want to make sure that your local master branch matches the master branch on GitHub. Return to your terminal and type the command below. </a:t>
            </a:r>
            <a:endParaRPr sz="1800">
              <a:solidFill>
                <a:srgbClr val="353535"/>
              </a:solidFill>
              <a:latin typeface="Open Sans"/>
              <a:ea typeface="Open Sans"/>
              <a:cs typeface="Open Sans"/>
              <a:sym typeface="Open Sans"/>
            </a:endParaRPr>
          </a:p>
        </p:txBody>
      </p:sp>
      <p:sp>
        <p:nvSpPr>
          <p:cNvPr id="977" name="Google Shape;977;p116"/>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grpSp>
        <p:nvGrpSpPr>
          <p:cNvPr id="978" name="Google Shape;978;p116"/>
          <p:cNvGrpSpPr/>
          <p:nvPr/>
        </p:nvGrpSpPr>
        <p:grpSpPr>
          <a:xfrm>
            <a:off x="365625" y="3554900"/>
            <a:ext cx="8412751" cy="1007925"/>
            <a:chOff x="365625" y="3402500"/>
            <a:chExt cx="8412751" cy="1007925"/>
          </a:xfrm>
        </p:grpSpPr>
        <p:pic>
          <p:nvPicPr>
            <p:cNvPr id="979" name="Google Shape;979;p116"/>
            <p:cNvPicPr preferRelativeResize="0"/>
            <p:nvPr/>
          </p:nvPicPr>
          <p:blipFill rotWithShape="1">
            <a:blip r:embed="rId3">
              <a:alphaModFix/>
            </a:blip>
            <a:srcRect b="71327"/>
            <a:stretch/>
          </p:blipFill>
          <p:spPr>
            <a:xfrm>
              <a:off x="365625" y="3402500"/>
              <a:ext cx="8412751" cy="1007925"/>
            </a:xfrm>
            <a:prstGeom prst="rect">
              <a:avLst/>
            </a:prstGeom>
            <a:noFill/>
            <a:ln w="19050" cap="flat" cmpd="sng">
              <a:solidFill>
                <a:schemeClr val="dk2"/>
              </a:solidFill>
              <a:prstDash val="solid"/>
              <a:round/>
              <a:headEnd type="none" w="sm" len="sm"/>
              <a:tailEnd type="none" w="sm" len="sm"/>
            </a:ln>
          </p:spPr>
        </p:pic>
        <p:sp>
          <p:nvSpPr>
            <p:cNvPr id="980" name="Google Shape;980;p116"/>
            <p:cNvSpPr/>
            <p:nvPr/>
          </p:nvSpPr>
          <p:spPr>
            <a:xfrm>
              <a:off x="1720275" y="3784925"/>
              <a:ext cx="2122200" cy="212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45"/>
          <p:cNvPicPr preferRelativeResize="0"/>
          <p:nvPr/>
        </p:nvPicPr>
        <p:blipFill>
          <a:blip r:embed="rId3">
            <a:alphaModFix/>
          </a:blip>
          <a:stretch>
            <a:fillRect/>
          </a:stretch>
        </p:blipFill>
        <p:spPr>
          <a:xfrm>
            <a:off x="1343550" y="2669258"/>
            <a:ext cx="390525" cy="2286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117"/>
          <p:cNvSpPr txBox="1"/>
          <p:nvPr/>
        </p:nvSpPr>
        <p:spPr>
          <a:xfrm>
            <a:off x="595350" y="1897825"/>
            <a:ext cx="7953300" cy="11358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16"/>
            </a:pPr>
            <a:r>
              <a:rPr lang="en" sz="1800">
                <a:solidFill>
                  <a:srgbClr val="353535"/>
                </a:solidFill>
                <a:latin typeface="Open Sans"/>
                <a:ea typeface="Open Sans"/>
                <a:cs typeface="Open Sans"/>
                <a:sym typeface="Open Sans"/>
              </a:rPr>
              <a:t>Finally, pull the changes on master down to your local repo with the command below. </a:t>
            </a:r>
            <a:endParaRPr sz="1800">
              <a:solidFill>
                <a:srgbClr val="353535"/>
              </a:solidFill>
              <a:latin typeface="Open Sans"/>
              <a:ea typeface="Open Sans"/>
              <a:cs typeface="Open Sans"/>
              <a:sym typeface="Open Sans"/>
            </a:endParaRPr>
          </a:p>
        </p:txBody>
      </p:sp>
      <p:sp>
        <p:nvSpPr>
          <p:cNvPr id="986" name="Google Shape;986;p117"/>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grpSp>
        <p:nvGrpSpPr>
          <p:cNvPr id="987" name="Google Shape;987;p117"/>
          <p:cNvGrpSpPr/>
          <p:nvPr/>
        </p:nvGrpSpPr>
        <p:grpSpPr>
          <a:xfrm>
            <a:off x="196050" y="3120675"/>
            <a:ext cx="8751898" cy="2620910"/>
            <a:chOff x="196050" y="3349275"/>
            <a:chExt cx="8751898" cy="2620910"/>
          </a:xfrm>
        </p:grpSpPr>
        <p:pic>
          <p:nvPicPr>
            <p:cNvPr id="988" name="Google Shape;988;p117"/>
            <p:cNvPicPr preferRelativeResize="0"/>
            <p:nvPr/>
          </p:nvPicPr>
          <p:blipFill rotWithShape="1">
            <a:blip r:embed="rId3">
              <a:alphaModFix/>
            </a:blip>
            <a:srcRect t="28330"/>
            <a:stretch/>
          </p:blipFill>
          <p:spPr>
            <a:xfrm>
              <a:off x="196050" y="3349275"/>
              <a:ext cx="8751898" cy="2620910"/>
            </a:xfrm>
            <a:prstGeom prst="rect">
              <a:avLst/>
            </a:prstGeom>
            <a:noFill/>
            <a:ln w="19050" cap="flat" cmpd="sng">
              <a:solidFill>
                <a:schemeClr val="dk2"/>
              </a:solidFill>
              <a:prstDash val="solid"/>
              <a:round/>
              <a:headEnd type="none" w="sm" len="sm"/>
              <a:tailEnd type="none" w="sm" len="sm"/>
            </a:ln>
          </p:spPr>
        </p:pic>
        <p:sp>
          <p:nvSpPr>
            <p:cNvPr id="989" name="Google Shape;989;p117"/>
            <p:cNvSpPr/>
            <p:nvPr/>
          </p:nvSpPr>
          <p:spPr>
            <a:xfrm>
              <a:off x="1619750" y="3349325"/>
              <a:ext cx="1005300" cy="212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18"/>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95" name="Google Shape;995;p118"/>
          <p:cNvPicPr preferRelativeResize="0"/>
          <p:nvPr/>
        </p:nvPicPr>
        <p:blipFill>
          <a:blip r:embed="rId3">
            <a:alphaModFix/>
          </a:blip>
          <a:stretch>
            <a:fillRect/>
          </a:stretch>
        </p:blipFill>
        <p:spPr>
          <a:xfrm>
            <a:off x="1774386" y="2564300"/>
            <a:ext cx="5595224" cy="3782324"/>
          </a:xfrm>
          <a:prstGeom prst="rect">
            <a:avLst/>
          </a:prstGeom>
          <a:noFill/>
          <a:ln w="19050" cap="flat" cmpd="sng">
            <a:solidFill>
              <a:schemeClr val="dk2"/>
            </a:solidFill>
            <a:prstDash val="solid"/>
            <a:round/>
            <a:headEnd type="none" w="sm" len="sm"/>
            <a:tailEnd type="none" w="sm" len="sm"/>
          </a:ln>
        </p:spPr>
      </p:pic>
      <p:sp>
        <p:nvSpPr>
          <p:cNvPr id="996" name="Google Shape;996;p118"/>
          <p:cNvSpPr txBox="1"/>
          <p:nvPr/>
        </p:nvSpPr>
        <p:spPr>
          <a:xfrm>
            <a:off x="196050" y="1793450"/>
            <a:ext cx="8751900" cy="51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rgbClr val="353535"/>
                </a:solidFill>
                <a:latin typeface="Open Sans"/>
                <a:ea typeface="Open Sans"/>
                <a:cs typeface="Open Sans"/>
                <a:sym typeface="Open Sans"/>
              </a:rPr>
              <a:t>Now you should be able to see your changes in the browser!</a:t>
            </a:r>
            <a:endParaRPr sz="1800">
              <a:solidFill>
                <a:srgbClr val="353535"/>
              </a:solidFill>
              <a:latin typeface="Open Sans"/>
              <a:ea typeface="Open Sans"/>
              <a:cs typeface="Open Sans"/>
              <a:sym typeface="Open Sans"/>
            </a:endParaRPr>
          </a:p>
          <a:p>
            <a:pPr marL="0" lvl="0" indent="0" algn="ctr" rtl="0">
              <a:lnSpc>
                <a:spcPct val="115000"/>
              </a:lnSpc>
              <a:spcBef>
                <a:spcPts val="1000"/>
              </a:spcBef>
              <a:spcAft>
                <a:spcPts val="1000"/>
              </a:spcAft>
              <a:buNone/>
            </a:pPr>
            <a:endParaRPr sz="1800">
              <a:solidFill>
                <a:srgbClr val="353535"/>
              </a:solidFill>
              <a:latin typeface="Open Sans"/>
              <a:ea typeface="Open Sans"/>
              <a:cs typeface="Open Sans"/>
              <a:sym typeface="Open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pic>
        <p:nvPicPr>
          <p:cNvPr id="1001" name="Google Shape;1001;p119"/>
          <p:cNvPicPr preferRelativeResize="0"/>
          <p:nvPr/>
        </p:nvPicPr>
        <p:blipFill>
          <a:blip r:embed="rId3">
            <a:alphaModFix/>
          </a:blip>
          <a:stretch>
            <a:fillRect/>
          </a:stretch>
        </p:blipFill>
        <p:spPr>
          <a:xfrm>
            <a:off x="1156150" y="4312383"/>
            <a:ext cx="390525" cy="2286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20"/>
          <p:cNvSpPr txBox="1"/>
          <p:nvPr/>
        </p:nvSpPr>
        <p:spPr>
          <a:xfrm>
            <a:off x="161550" y="2054325"/>
            <a:ext cx="8820900" cy="102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i="1">
                <a:solidFill>
                  <a:srgbClr val="353535"/>
                </a:solidFill>
                <a:latin typeface="Open Sans"/>
                <a:ea typeface="Open Sans"/>
                <a:cs typeface="Open Sans"/>
                <a:sym typeface="Open Sans"/>
              </a:rPr>
              <a:t>Let's recap quickly...</a:t>
            </a:r>
            <a:endParaRPr sz="3000" b="1" i="1">
              <a:solidFill>
                <a:srgbClr val="353535"/>
              </a:solidFill>
              <a:latin typeface="Open Sans"/>
              <a:ea typeface="Open Sans"/>
              <a:cs typeface="Open Sans"/>
              <a:sym typeface="Open Sans"/>
            </a:endParaRPr>
          </a:p>
        </p:txBody>
      </p:sp>
      <p:grpSp>
        <p:nvGrpSpPr>
          <p:cNvPr id="1007" name="Google Shape;1007;p120"/>
          <p:cNvGrpSpPr/>
          <p:nvPr/>
        </p:nvGrpSpPr>
        <p:grpSpPr>
          <a:xfrm>
            <a:off x="815413" y="3194525"/>
            <a:ext cx="7326150" cy="1028100"/>
            <a:chOff x="876675" y="1974900"/>
            <a:chExt cx="7326150" cy="1028100"/>
          </a:xfrm>
        </p:grpSpPr>
        <p:sp>
          <p:nvSpPr>
            <p:cNvPr id="1008" name="Google Shape;1008;p120"/>
            <p:cNvSpPr/>
            <p:nvPr/>
          </p:nvSpPr>
          <p:spPr>
            <a:xfrm>
              <a:off x="876675" y="2211000"/>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009" name="Google Shape;1009;p120"/>
            <p:cNvSpPr txBox="1"/>
            <p:nvPr/>
          </p:nvSpPr>
          <p:spPr>
            <a:xfrm>
              <a:off x="1714725" y="1974900"/>
              <a:ext cx="6488100" cy="102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Git is a version control system allowing multiple people to collaborate</a:t>
              </a:r>
              <a:endParaRPr sz="2400">
                <a:solidFill>
                  <a:srgbClr val="353535"/>
                </a:solidFill>
                <a:latin typeface="Open Sans"/>
                <a:ea typeface="Open Sans"/>
                <a:cs typeface="Open Sans"/>
                <a:sym typeface="Open Sans"/>
              </a:endParaRPr>
            </a:p>
          </p:txBody>
        </p:sp>
      </p:grpSp>
      <p:grpSp>
        <p:nvGrpSpPr>
          <p:cNvPr id="1010" name="Google Shape;1010;p120"/>
          <p:cNvGrpSpPr/>
          <p:nvPr/>
        </p:nvGrpSpPr>
        <p:grpSpPr>
          <a:xfrm>
            <a:off x="815413" y="4334725"/>
            <a:ext cx="7000050" cy="1028100"/>
            <a:chOff x="876675" y="3260125"/>
            <a:chExt cx="7000050" cy="1028100"/>
          </a:xfrm>
        </p:grpSpPr>
        <p:sp>
          <p:nvSpPr>
            <p:cNvPr id="1011" name="Google Shape;1011;p120"/>
            <p:cNvSpPr/>
            <p:nvPr/>
          </p:nvSpPr>
          <p:spPr>
            <a:xfrm>
              <a:off x="876675" y="3496227"/>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012" name="Google Shape;1012;p120"/>
            <p:cNvSpPr txBox="1"/>
            <p:nvPr/>
          </p:nvSpPr>
          <p:spPr>
            <a:xfrm>
              <a:off x="1714725" y="3260125"/>
              <a:ext cx="6162000" cy="102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GitHub adds features to Git and provides a web interface</a:t>
              </a:r>
              <a:endParaRPr sz="2400">
                <a:solidFill>
                  <a:srgbClr val="353535"/>
                </a:solidFill>
                <a:latin typeface="Open Sans"/>
                <a:ea typeface="Open Sans"/>
                <a:cs typeface="Open Sans"/>
                <a:sym typeface="Open Sans"/>
              </a:endParaRPr>
            </a:p>
          </p:txBody>
        </p:sp>
      </p:grpSp>
      <p:grpSp>
        <p:nvGrpSpPr>
          <p:cNvPr id="1013" name="Google Shape;1013;p120"/>
          <p:cNvGrpSpPr/>
          <p:nvPr/>
        </p:nvGrpSpPr>
        <p:grpSpPr>
          <a:xfrm>
            <a:off x="813867" y="5474925"/>
            <a:ext cx="7516296" cy="752400"/>
            <a:chOff x="876675" y="4683200"/>
            <a:chExt cx="7782456" cy="752400"/>
          </a:xfrm>
        </p:grpSpPr>
        <p:sp>
          <p:nvSpPr>
            <p:cNvPr id="1014" name="Google Shape;1014;p120"/>
            <p:cNvSpPr/>
            <p:nvPr/>
          </p:nvSpPr>
          <p:spPr>
            <a:xfrm>
              <a:off x="876675" y="4781450"/>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015" name="Google Shape;1015;p120"/>
            <p:cNvSpPr txBox="1"/>
            <p:nvPr/>
          </p:nvSpPr>
          <p:spPr>
            <a:xfrm>
              <a:off x="1714731" y="4683200"/>
              <a:ext cx="69444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Command-line Git lets you propose changes without the web interface</a:t>
              </a:r>
              <a:endParaRPr sz="2400">
                <a:solidFill>
                  <a:srgbClr val="353535"/>
                </a:solidFill>
                <a:latin typeface="Open Sans"/>
                <a:ea typeface="Open Sans"/>
                <a:cs typeface="Open Sans"/>
                <a:sym typeface="Open Sans"/>
              </a:endParaRPr>
            </a:p>
          </p:txBody>
        </p:sp>
      </p:grpSp>
      <p:pic>
        <p:nvPicPr>
          <p:cNvPr id="1016" name="Google Shape;1016;p120"/>
          <p:cNvPicPr preferRelativeResize="0"/>
          <p:nvPr/>
        </p:nvPicPr>
        <p:blipFill>
          <a:blip r:embed="rId3">
            <a:alphaModFix/>
          </a:blip>
          <a:stretch>
            <a:fillRect/>
          </a:stretch>
        </p:blipFill>
        <p:spPr>
          <a:xfrm>
            <a:off x="2671538" y="914125"/>
            <a:ext cx="3800937" cy="10281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21"/>
          <p:cNvSpPr/>
          <p:nvPr/>
        </p:nvSpPr>
        <p:spPr>
          <a:xfrm>
            <a:off x="877950" y="4201225"/>
            <a:ext cx="7388100" cy="893700"/>
          </a:xfrm>
          <a:prstGeom prst="rect">
            <a:avLst/>
          </a:prstGeom>
          <a:solidFill>
            <a:srgbClr val="5EA5E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D966"/>
                </a:solidFill>
                <a:latin typeface="Open Sans"/>
                <a:ea typeface="Open Sans"/>
                <a:cs typeface="Open Sans"/>
                <a:sym typeface="Open Sans"/>
              </a:rPr>
              <a:t>http://mlhlocal.host/quiz</a:t>
            </a:r>
            <a:endParaRPr sz="3000">
              <a:solidFill>
                <a:srgbClr val="FFD966"/>
              </a:solidFill>
            </a:endParaRPr>
          </a:p>
        </p:txBody>
      </p:sp>
      <p:sp>
        <p:nvSpPr>
          <p:cNvPr id="1022" name="Google Shape;1022;p121"/>
          <p:cNvSpPr txBox="1"/>
          <p:nvPr/>
        </p:nvSpPr>
        <p:spPr>
          <a:xfrm>
            <a:off x="758550" y="2691225"/>
            <a:ext cx="7626900" cy="10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200">
                <a:solidFill>
                  <a:srgbClr val="FFFFFF"/>
                </a:solidFill>
                <a:latin typeface="Open Sans"/>
                <a:ea typeface="Open Sans"/>
                <a:cs typeface="Open Sans"/>
                <a:sym typeface="Open Sans"/>
              </a:rPr>
              <a:t>We created a fun quiz to test your knowledge and see what you learned from this workshop.  </a:t>
            </a:r>
            <a:endParaRPr sz="2200">
              <a:solidFill>
                <a:srgbClr val="FFFFFF"/>
              </a:solidFill>
              <a:latin typeface="Open Sans"/>
              <a:ea typeface="Open Sans"/>
              <a:cs typeface="Open Sans"/>
              <a:sym typeface="Open Sans"/>
            </a:endParaRPr>
          </a:p>
        </p:txBody>
      </p:sp>
      <p:sp>
        <p:nvSpPr>
          <p:cNvPr id="1023" name="Google Shape;1023;p121"/>
          <p:cNvSpPr txBox="1"/>
          <p:nvPr/>
        </p:nvSpPr>
        <p:spPr>
          <a:xfrm>
            <a:off x="0" y="1763050"/>
            <a:ext cx="9144000" cy="77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Open Sans"/>
                <a:ea typeface="Open Sans"/>
                <a:cs typeface="Open Sans"/>
                <a:sym typeface="Open Sans"/>
              </a:rPr>
              <a:t>What did you learn today?</a:t>
            </a:r>
            <a:endParaRPr sz="3000" b="1">
              <a:solidFill>
                <a:srgbClr val="FFFFFF"/>
              </a:solidFill>
              <a:latin typeface="Open Sans"/>
              <a:ea typeface="Open Sans"/>
              <a:cs typeface="Open Sans"/>
              <a:sym typeface="Open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1028" name="Google Shape;1028;p122"/>
          <p:cNvPicPr preferRelativeResize="0"/>
          <p:nvPr/>
        </p:nvPicPr>
        <p:blipFill>
          <a:blip r:embed="rId3">
            <a:alphaModFix/>
          </a:blip>
          <a:stretch>
            <a:fillRect/>
          </a:stretch>
        </p:blipFill>
        <p:spPr>
          <a:xfrm>
            <a:off x="1328775" y="4871033"/>
            <a:ext cx="390525" cy="2286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23"/>
          <p:cNvSpPr/>
          <p:nvPr/>
        </p:nvSpPr>
        <p:spPr>
          <a:xfrm rot="5400000">
            <a:off x="3204700" y="626025"/>
            <a:ext cx="2637300" cy="8254800"/>
          </a:xfrm>
          <a:prstGeom prst="chevron">
            <a:avLst>
              <a:gd name="adj" fmla="val 20758"/>
            </a:avLst>
          </a:prstGeom>
          <a:solidFill>
            <a:srgbClr val="5EA5E5"/>
          </a:solidFill>
          <a:ln>
            <a:noFill/>
          </a:ln>
          <a:effectLst>
            <a:outerShdw blurRad="50800" dist="38100" dir="5400000" algn="t"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23"/>
          <p:cNvSpPr/>
          <p:nvPr/>
        </p:nvSpPr>
        <p:spPr>
          <a:xfrm rot="5400000">
            <a:off x="3420175" y="-1262450"/>
            <a:ext cx="2216700" cy="8265300"/>
          </a:xfrm>
          <a:prstGeom prst="homePlate">
            <a:avLst>
              <a:gd name="adj" fmla="val 22102"/>
            </a:avLst>
          </a:prstGeom>
          <a:solidFill>
            <a:srgbClr val="5EA5E5"/>
          </a:solidFill>
          <a:ln>
            <a:noFill/>
          </a:ln>
          <a:effectLst>
            <a:outerShdw blurRad="50800" dist="38100" dir="5400000" algn="t"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23"/>
          <p:cNvSpPr txBox="1"/>
          <p:nvPr/>
        </p:nvSpPr>
        <p:spPr>
          <a:xfrm>
            <a:off x="464425" y="1788100"/>
            <a:ext cx="8128200" cy="2164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rgbClr val="FFD966"/>
                </a:solidFill>
                <a:latin typeface="Open Sans"/>
                <a:ea typeface="Open Sans"/>
                <a:cs typeface="Open Sans"/>
                <a:sym typeface="Open Sans"/>
              </a:rPr>
              <a:t>Extra Practice Problem 1: </a:t>
            </a:r>
            <a:endParaRPr sz="2400">
              <a:solidFill>
                <a:srgbClr val="FFD966"/>
              </a:solidFill>
              <a:latin typeface="Open Sans"/>
              <a:ea typeface="Open Sans"/>
              <a:cs typeface="Open Sans"/>
              <a:sym typeface="Open Sans"/>
            </a:endParaRPr>
          </a:p>
          <a:p>
            <a:pPr marL="0" lvl="0" indent="0" algn="ctr" rtl="0">
              <a:lnSpc>
                <a:spcPct val="115000"/>
              </a:lnSpc>
              <a:spcBef>
                <a:spcPts val="1000"/>
              </a:spcBef>
              <a:spcAft>
                <a:spcPts val="1000"/>
              </a:spcAft>
              <a:buClr>
                <a:schemeClr val="dk1"/>
              </a:buClr>
              <a:buSzPts val="1100"/>
              <a:buFont typeface="Arial"/>
              <a:buNone/>
            </a:pPr>
            <a:r>
              <a:rPr lang="en" sz="2200">
                <a:solidFill>
                  <a:schemeClr val="lt1"/>
                </a:solidFill>
                <a:latin typeface="Open Sans"/>
                <a:ea typeface="Open Sans"/>
                <a:cs typeface="Open Sans"/>
                <a:sym typeface="Open Sans"/>
              </a:rPr>
              <a:t>Configure Git with credentials so you don’t have to enter your password when pushing code.</a:t>
            </a:r>
            <a:endParaRPr sz="2200">
              <a:solidFill>
                <a:srgbClr val="FFFFFF"/>
              </a:solidFill>
              <a:latin typeface="Open Sans"/>
              <a:ea typeface="Open Sans"/>
              <a:cs typeface="Open Sans"/>
              <a:sym typeface="Open Sans"/>
            </a:endParaRPr>
          </a:p>
        </p:txBody>
      </p:sp>
      <p:sp>
        <p:nvSpPr>
          <p:cNvPr id="1036" name="Google Shape;1036;p123"/>
          <p:cNvSpPr txBox="1"/>
          <p:nvPr/>
        </p:nvSpPr>
        <p:spPr>
          <a:xfrm>
            <a:off x="464425" y="3852950"/>
            <a:ext cx="8128200" cy="2164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rgbClr val="FFD966"/>
                </a:solidFill>
                <a:latin typeface="Open Sans"/>
                <a:ea typeface="Open Sans"/>
                <a:cs typeface="Open Sans"/>
                <a:sym typeface="Open Sans"/>
              </a:rPr>
              <a:t>Extra Practice Problem 2: </a:t>
            </a:r>
            <a:endParaRPr sz="2400">
              <a:solidFill>
                <a:srgbClr val="FFD966"/>
              </a:solidFill>
              <a:latin typeface="Open Sans"/>
              <a:ea typeface="Open Sans"/>
              <a:cs typeface="Open Sans"/>
              <a:sym typeface="Open Sans"/>
            </a:endParaRPr>
          </a:p>
          <a:p>
            <a:pPr marL="0" lvl="0" indent="0" algn="ctr" rtl="0">
              <a:lnSpc>
                <a:spcPct val="115000"/>
              </a:lnSpc>
              <a:spcBef>
                <a:spcPts val="1000"/>
              </a:spcBef>
              <a:spcAft>
                <a:spcPts val="1000"/>
              </a:spcAft>
              <a:buClr>
                <a:schemeClr val="dk1"/>
              </a:buClr>
              <a:buSzPts val="1100"/>
              <a:buFont typeface="Arial"/>
              <a:buNone/>
            </a:pPr>
            <a:r>
              <a:rPr lang="en" sz="2200">
                <a:solidFill>
                  <a:schemeClr val="lt1"/>
                </a:solidFill>
                <a:latin typeface="Open Sans"/>
                <a:ea typeface="Open Sans"/>
                <a:cs typeface="Open Sans"/>
                <a:sym typeface="Open Sans"/>
              </a:rPr>
              <a:t>Use </a:t>
            </a:r>
            <a:r>
              <a:rPr lang="en" sz="2200" b="1">
                <a:solidFill>
                  <a:schemeClr val="lt1"/>
                </a:solidFill>
                <a:latin typeface="Consolas"/>
                <a:ea typeface="Consolas"/>
                <a:cs typeface="Consolas"/>
                <a:sym typeface="Consolas"/>
              </a:rPr>
              <a:t>git stash</a:t>
            </a:r>
            <a:r>
              <a:rPr lang="en" sz="2200">
                <a:solidFill>
                  <a:schemeClr val="lt1"/>
                </a:solidFill>
                <a:latin typeface="Open Sans"/>
                <a:ea typeface="Open Sans"/>
                <a:cs typeface="Open Sans"/>
                <a:sym typeface="Open Sans"/>
              </a:rPr>
              <a:t> to move changes between branches.</a:t>
            </a:r>
            <a:endParaRPr sz="2200">
              <a:solidFill>
                <a:srgbClr val="FFFFFF"/>
              </a:solidFill>
              <a:latin typeface="Open Sans"/>
              <a:ea typeface="Open Sans"/>
              <a:cs typeface="Open Sans"/>
              <a:sym typeface="Open Sans"/>
            </a:endParaRPr>
          </a:p>
        </p:txBody>
      </p:sp>
      <p:sp>
        <p:nvSpPr>
          <p:cNvPr id="1037" name="Google Shape;1037;p123"/>
          <p:cNvSpPr txBox="1"/>
          <p:nvPr/>
        </p:nvSpPr>
        <p:spPr>
          <a:xfrm>
            <a:off x="161550" y="7305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Keep Learning: Practice Problems for Later</a:t>
            </a:r>
            <a:endParaRPr sz="3000" b="1">
              <a:solidFill>
                <a:srgbClr val="000000"/>
              </a:solidFill>
              <a:latin typeface="Open Sans"/>
              <a:ea typeface="Open Sans"/>
              <a:cs typeface="Open Sans"/>
              <a:sym typeface="Open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24"/>
          <p:cNvSpPr txBox="1"/>
          <p:nvPr/>
        </p:nvSpPr>
        <p:spPr>
          <a:xfrm>
            <a:off x="3230250" y="2305600"/>
            <a:ext cx="5445300" cy="312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b="1">
                <a:solidFill>
                  <a:srgbClr val="FFD966"/>
                </a:solidFill>
                <a:latin typeface="Open Sans"/>
                <a:ea typeface="Open Sans"/>
                <a:cs typeface="Open Sans"/>
                <a:sym typeface="Open Sans"/>
              </a:rPr>
              <a:t>Check your email for access to:</a:t>
            </a:r>
            <a:endParaRPr sz="2200" b="1">
              <a:solidFill>
                <a:srgbClr val="FFD966"/>
              </a:solidFill>
              <a:latin typeface="Open Sans"/>
              <a:ea typeface="Open Sans"/>
              <a:cs typeface="Open Sans"/>
              <a:sym typeface="Open Sans"/>
            </a:endParaRPr>
          </a:p>
          <a:p>
            <a:pPr marL="0" lvl="0" indent="0" algn="l" rtl="0">
              <a:lnSpc>
                <a:spcPct val="115000"/>
              </a:lnSpc>
              <a:spcBef>
                <a:spcPts val="0"/>
              </a:spcBef>
              <a:spcAft>
                <a:spcPts val="0"/>
              </a:spcAft>
              <a:buNone/>
            </a:pPr>
            <a:endParaRPr sz="2200" b="1">
              <a:solidFill>
                <a:srgbClr val="FFFFFF"/>
              </a:solidFill>
              <a:latin typeface="Open Sans"/>
              <a:ea typeface="Open Sans"/>
              <a:cs typeface="Open Sans"/>
              <a:sym typeface="Open Sans"/>
            </a:endParaRPr>
          </a:p>
          <a:p>
            <a:pPr marL="457200" lvl="0" indent="-368300" algn="l"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These workshop slides</a:t>
            </a:r>
            <a:endParaRPr sz="2200">
              <a:solidFill>
                <a:srgbClr val="FFFFFF"/>
              </a:solidFill>
              <a:latin typeface="Open Sans"/>
              <a:ea typeface="Open Sans"/>
              <a:cs typeface="Open Sans"/>
              <a:sym typeface="Open Sans"/>
            </a:endParaRPr>
          </a:p>
          <a:p>
            <a:pPr marL="457200" lvl="0" indent="-368300" algn="l"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Practice problems to keep learning</a:t>
            </a:r>
            <a:endParaRPr sz="2200">
              <a:solidFill>
                <a:srgbClr val="FFFFFF"/>
              </a:solidFill>
              <a:latin typeface="Open Sans"/>
              <a:ea typeface="Open Sans"/>
              <a:cs typeface="Open Sans"/>
              <a:sym typeface="Open Sans"/>
            </a:endParaRPr>
          </a:p>
          <a:p>
            <a:pPr marL="457200" lvl="0" indent="-368300" algn="l"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Deeper dives into key topics</a:t>
            </a:r>
            <a:endParaRPr sz="2200">
              <a:solidFill>
                <a:srgbClr val="FFFFFF"/>
              </a:solidFill>
              <a:latin typeface="Open Sans"/>
              <a:ea typeface="Open Sans"/>
              <a:cs typeface="Open Sans"/>
              <a:sym typeface="Open Sans"/>
            </a:endParaRPr>
          </a:p>
          <a:p>
            <a:pPr marL="457200" lvl="0" indent="-368300" algn="l"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Instructions to join the community</a:t>
            </a:r>
            <a:endParaRPr sz="2200">
              <a:solidFill>
                <a:srgbClr val="FFFFFF"/>
              </a:solidFill>
              <a:latin typeface="Open Sans"/>
              <a:ea typeface="Open Sans"/>
              <a:cs typeface="Open Sans"/>
              <a:sym typeface="Open Sans"/>
            </a:endParaRPr>
          </a:p>
          <a:p>
            <a:pPr marL="457200" lvl="0" indent="-368300" algn="l"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More opportunities from MLH!</a:t>
            </a:r>
            <a:endParaRPr sz="2200">
              <a:solidFill>
                <a:srgbClr val="FFFFFF"/>
              </a:solidFill>
              <a:latin typeface="Open Sans"/>
              <a:ea typeface="Open Sans"/>
              <a:cs typeface="Open Sans"/>
              <a:sym typeface="Open Sans"/>
            </a:endParaRPr>
          </a:p>
        </p:txBody>
      </p:sp>
      <p:sp>
        <p:nvSpPr>
          <p:cNvPr id="1043" name="Google Shape;1043;p124"/>
          <p:cNvSpPr txBox="1"/>
          <p:nvPr/>
        </p:nvSpPr>
        <p:spPr>
          <a:xfrm>
            <a:off x="576450" y="1017925"/>
            <a:ext cx="7991100" cy="77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Open Sans"/>
                <a:ea typeface="Open Sans"/>
                <a:cs typeface="Open Sans"/>
                <a:sym typeface="Open Sans"/>
              </a:rPr>
              <a:t>Learning shouldn't stop when the workshop ends...</a:t>
            </a:r>
            <a:endParaRPr sz="3000" b="1">
              <a:solidFill>
                <a:srgbClr val="FFFFFF"/>
              </a:solidFill>
              <a:latin typeface="Open Sans"/>
              <a:ea typeface="Open Sans"/>
              <a:cs typeface="Open Sans"/>
              <a:sym typeface="Open Sans"/>
            </a:endParaRPr>
          </a:p>
        </p:txBody>
      </p:sp>
      <p:pic>
        <p:nvPicPr>
          <p:cNvPr id="1044" name="Google Shape;1044;p124"/>
          <p:cNvPicPr preferRelativeResize="0"/>
          <p:nvPr/>
        </p:nvPicPr>
        <p:blipFill>
          <a:blip r:embed="rId3">
            <a:alphaModFix/>
          </a:blip>
          <a:stretch>
            <a:fillRect/>
          </a:stretch>
        </p:blipFill>
        <p:spPr>
          <a:xfrm>
            <a:off x="468425" y="2474847"/>
            <a:ext cx="2567475" cy="256745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48"/>
        <p:cNvGrpSpPr/>
        <p:nvPr/>
      </p:nvGrpSpPr>
      <p:grpSpPr>
        <a:xfrm>
          <a:off x="0" y="0"/>
          <a:ext cx="0" cy="0"/>
          <a:chOff x="0" y="0"/>
          <a:chExt cx="0" cy="0"/>
        </a:xfrm>
      </p:grpSpPr>
      <p:sp>
        <p:nvSpPr>
          <p:cNvPr id="1049" name="Google Shape;1049;p125"/>
          <p:cNvSpPr txBox="1"/>
          <p:nvPr/>
        </p:nvSpPr>
        <p:spPr>
          <a:xfrm>
            <a:off x="8354450" y="6524500"/>
            <a:ext cx="675600" cy="25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pic>
        <p:nvPicPr>
          <p:cNvPr id="1050" name="Google Shape;1050;p125"/>
          <p:cNvPicPr preferRelativeResize="0"/>
          <p:nvPr/>
        </p:nvPicPr>
        <p:blipFill>
          <a:blip r:embed="rId3">
            <a:alphaModFix/>
          </a:blip>
          <a:stretch>
            <a:fillRect/>
          </a:stretch>
        </p:blipFill>
        <p:spPr>
          <a:xfrm>
            <a:off x="3332014" y="5344625"/>
            <a:ext cx="2479975" cy="670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6"/>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6"/>
          <p:cNvSpPr txBox="1"/>
          <p:nvPr/>
        </p:nvSpPr>
        <p:spPr>
          <a:xfrm>
            <a:off x="817350" y="2587800"/>
            <a:ext cx="7509300" cy="16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We're all going to collaborate on a project together. </a:t>
            </a:r>
            <a:br>
              <a:rPr lang="en" sz="2800" b="1">
                <a:solidFill>
                  <a:schemeClr val="lt1"/>
                </a:solidFill>
                <a:latin typeface="Open Sans"/>
                <a:ea typeface="Open Sans"/>
                <a:cs typeface="Open Sans"/>
                <a:sym typeface="Open Sans"/>
              </a:rPr>
            </a:br>
            <a:r>
              <a:rPr lang="en" sz="2800" b="1">
                <a:solidFill>
                  <a:schemeClr val="lt1"/>
                </a:solidFill>
                <a:latin typeface="Open Sans"/>
                <a:ea typeface="Open Sans"/>
                <a:cs typeface="Open Sans"/>
                <a:sym typeface="Open Sans"/>
              </a:rPr>
              <a:t/>
            </a:r>
            <a:br>
              <a:rPr lang="en" sz="2800" b="1">
                <a:solidFill>
                  <a:schemeClr val="lt1"/>
                </a:solidFill>
                <a:latin typeface="Open Sans"/>
                <a:ea typeface="Open Sans"/>
                <a:cs typeface="Open Sans"/>
                <a:sym typeface="Open Sans"/>
              </a:rPr>
            </a:br>
            <a:r>
              <a:rPr lang="en" sz="2800" b="1">
                <a:solidFill>
                  <a:schemeClr val="lt1"/>
                </a:solidFill>
                <a:latin typeface="Open Sans"/>
                <a:ea typeface="Open Sans"/>
                <a:cs typeface="Open Sans"/>
                <a:sym typeface="Open Sans"/>
              </a:rPr>
              <a:t>How? </a:t>
            </a:r>
            <a:br>
              <a:rPr lang="en" sz="2800" b="1">
                <a:solidFill>
                  <a:schemeClr val="lt1"/>
                </a:solidFill>
                <a:latin typeface="Open Sans"/>
                <a:ea typeface="Open Sans"/>
                <a:cs typeface="Open Sans"/>
                <a:sym typeface="Open Sans"/>
              </a:rPr>
            </a:br>
            <a:r>
              <a:rPr lang="en" sz="2800" b="1">
                <a:solidFill>
                  <a:schemeClr val="lt1"/>
                </a:solidFill>
                <a:latin typeface="Open Sans"/>
                <a:ea typeface="Open Sans"/>
                <a:cs typeface="Open Sans"/>
                <a:sym typeface="Open Sans"/>
              </a:rPr>
              <a:t/>
            </a:r>
            <a:br>
              <a:rPr lang="en" sz="2800" b="1">
                <a:solidFill>
                  <a:schemeClr val="lt1"/>
                </a:solidFill>
                <a:latin typeface="Open Sans"/>
                <a:ea typeface="Open Sans"/>
                <a:cs typeface="Open Sans"/>
                <a:sym typeface="Open Sans"/>
              </a:rPr>
            </a:br>
            <a:r>
              <a:rPr lang="en" sz="2800" b="1">
                <a:solidFill>
                  <a:schemeClr val="lt1"/>
                </a:solidFill>
                <a:latin typeface="Open Sans"/>
                <a:ea typeface="Open Sans"/>
                <a:cs typeface="Open Sans"/>
                <a:sym typeface="Open Sans"/>
              </a:rPr>
              <a:t>Version control! </a:t>
            </a:r>
            <a:endParaRPr sz="2800" b="1">
              <a:solidFill>
                <a:schemeClr val="lt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3313</Words>
  <Application>Microsoft Office PowerPoint</Application>
  <PresentationFormat>On-screen Show (4:3)</PresentationFormat>
  <Paragraphs>331</Paragraphs>
  <Slides>88</Slides>
  <Notes>88</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88</vt:i4>
      </vt:variant>
    </vt:vector>
  </HeadingPairs>
  <TitlesOfParts>
    <vt:vector size="102" baseType="lpstr">
      <vt:lpstr>Open Sans</vt:lpstr>
      <vt:lpstr>Consolas</vt:lpstr>
      <vt:lpstr>Open Sans ExtraBold</vt:lpstr>
      <vt:lpstr>Open Sans SemiBold</vt:lpstr>
      <vt:lpstr>Open Sans Light</vt:lpstr>
      <vt:lpstr>Arial</vt:lpstr>
      <vt:lpstr>Helvetica Neue Light</vt:lpstr>
      <vt:lpstr>Courier New</vt:lpstr>
      <vt:lpstr>MLH Localhost Theme</vt:lpstr>
      <vt:lpstr>MLH Localhost Theme</vt:lpstr>
      <vt:lpstr>MLH Localhost Theme</vt:lpstr>
      <vt:lpstr>MLH Localhost Theme</vt:lpstr>
      <vt:lpstr>MLH Localhost Theme</vt:lpstr>
      <vt:lpstr>MLH Localhost Theme</vt:lpstr>
      <vt:lpstr>PowerPoint Presentation</vt:lpstr>
      <vt:lpstr>PowerPoint Presentation</vt:lpstr>
      <vt:lpstr>Using your Web Browser,  Open this URL: </vt:lpstr>
      <vt:lpstr>What will you learn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Mickey Abrol</cp:lastModifiedBy>
  <cp:revision>3</cp:revision>
  <dcterms:modified xsi:type="dcterms:W3CDTF">2019-10-19T13:33:10Z</dcterms:modified>
</cp:coreProperties>
</file>